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62" r:id="rId2"/>
    <p:sldMasterId id="2147483664" r:id="rId3"/>
    <p:sldMasterId id="2147483666" r:id="rId4"/>
    <p:sldMasterId id="2147483714" r:id="rId5"/>
    <p:sldMasterId id="2147483727" r:id="rId6"/>
  </p:sldMasterIdLst>
  <p:notesMasterIdLst>
    <p:notesMasterId r:id="rId37"/>
  </p:notesMasterIdLst>
  <p:sldIdLst>
    <p:sldId id="8647" r:id="rId7"/>
    <p:sldId id="460" r:id="rId8"/>
    <p:sldId id="490" r:id="rId9"/>
    <p:sldId id="8644" r:id="rId10"/>
    <p:sldId id="8703" r:id="rId11"/>
    <p:sldId id="8671" r:id="rId12"/>
    <p:sldId id="8704" r:id="rId13"/>
    <p:sldId id="8706" r:id="rId14"/>
    <p:sldId id="8705" r:id="rId15"/>
    <p:sldId id="8672" r:id="rId16"/>
    <p:sldId id="8707" r:id="rId17"/>
    <p:sldId id="280" r:id="rId18"/>
    <p:sldId id="8710" r:id="rId19"/>
    <p:sldId id="8711" r:id="rId20"/>
    <p:sldId id="8718" r:id="rId21"/>
    <p:sldId id="8696" r:id="rId22"/>
    <p:sldId id="8712" r:id="rId23"/>
    <p:sldId id="8713" r:id="rId24"/>
    <p:sldId id="8714" r:id="rId25"/>
    <p:sldId id="8715" r:id="rId26"/>
    <p:sldId id="8716" r:id="rId27"/>
    <p:sldId id="8650" r:id="rId28"/>
    <p:sldId id="8717" r:id="rId29"/>
    <p:sldId id="8708" r:id="rId30"/>
    <p:sldId id="8709" r:id="rId31"/>
    <p:sldId id="257" r:id="rId32"/>
    <p:sldId id="258" r:id="rId33"/>
    <p:sldId id="259" r:id="rId34"/>
    <p:sldId id="260" r:id="rId35"/>
    <p:sldId id="8639" r:id="rId36"/>
  </p:sldIdLst>
  <p:sldSz cx="12192000" cy="6858000"/>
  <p:notesSz cx="6858000" cy="9144000"/>
  <p:embeddedFontLst>
    <p:embeddedFont>
      <p:font typeface="方正粗黑宋简体" panose="02010600030101010101" charset="-122"/>
      <p:regular r:id="rId38"/>
    </p:embeddedFont>
    <p:embeddedFont>
      <p:font typeface="方正仿郭简体" panose="02010600030101010101" charset="-122"/>
      <p:regular r:id="rId39"/>
    </p:embeddedFont>
    <p:embeddedFont>
      <p:font typeface="方正魏碑简体" panose="02010600030101010101" charset="-122"/>
      <p:regular r:id="rId40"/>
    </p:embeddedFont>
    <p:embeddedFont>
      <p:font typeface="汉仪大宋简" panose="02010600030101010101" charset="-122"/>
      <p:regular r:id="rId41"/>
    </p:embeddedFont>
    <p:embeddedFont>
      <p:font typeface="Arial Black" panose="020B0A04020102020204" pitchFamily="34" charset="0"/>
      <p:bold r:id="rId42"/>
      <p:italic r:id="rId43"/>
    </p:embeddedFon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Forte" panose="03060902040502070203" pitchFamily="66" charset="0"/>
      <p:regular r:id="rId50"/>
    </p:embeddedFont>
    <p:embeddedFont>
      <p:font typeface="Wingdings 2" panose="05020102010507070707" pitchFamily="18" charset="2"/>
      <p:regular r:id="rId51"/>
    </p:embeddedFont>
    <p:embeddedFont>
      <p:font typeface="等线" panose="02010600030101010101" pitchFamily="2" charset="-122"/>
      <p:regular r:id="rId52"/>
      <p:bold r:id="rId53"/>
    </p:embeddedFont>
    <p:embeddedFont>
      <p:font typeface="等线 Light" panose="02010600030101010101" pitchFamily="2" charset="-122"/>
      <p:regular r:id="rId54"/>
    </p:embeddedFont>
    <p:embeddedFont>
      <p:font typeface="方正小标宋简体" panose="02000000000000000000" pitchFamily="2" charset="-122"/>
      <p:regular r:id="rId55"/>
    </p:embeddedFont>
    <p:embeddedFont>
      <p:font typeface="华文新魏" panose="02010800040101010101" pitchFamily="2" charset="-122"/>
      <p:regular r:id="rId56"/>
    </p:embeddedFont>
    <p:embeddedFont>
      <p:font typeface="华文行楷" panose="02010800040101010101" pitchFamily="2" charset="-122"/>
      <p:regular r:id="rId57"/>
    </p:embeddedFont>
    <p:embeddedFont>
      <p:font typeface="华文中宋" panose="02010600040101010101" pitchFamily="2" charset="-122"/>
      <p:regular r:id="rId58"/>
    </p:embeddedFont>
    <p:embeddedFont>
      <p:font typeface="微软雅黑" panose="020B0503020204020204" pitchFamily="34" charset="-122"/>
      <p:regular r:id="rId59"/>
      <p:bold r:id="rId60"/>
    </p:embeddedFont>
    <p:embeddedFont>
      <p:font typeface="幼圆" panose="02010509060101010101" pitchFamily="49" charset="-122"/>
      <p:regular r:id="rId6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C6E"/>
    <a:srgbClr val="850D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9" autoAdjust="0"/>
    <p:restoredTop sz="94653"/>
  </p:normalViewPr>
  <p:slideViewPr>
    <p:cSldViewPr snapToGrid="0" showGuides="1">
      <p:cViewPr varScale="1">
        <p:scale>
          <a:sx n="101" d="100"/>
          <a:sy n="101" d="100"/>
        </p:scale>
        <p:origin x="372" y="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Master" Target="slideMasters/slideMaster5.xml"/><Relationship Id="rId61" Type="http://schemas.openxmlformats.org/officeDocument/2006/relationships/font" Target="fonts/font24.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4.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DD24A-9777-449B-B22B-6B074D9D6091}" type="datetimeFigureOut">
              <a:rPr lang="zh-CN" altLang="en-US" smtClean="0"/>
              <a:t>2023/7/21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92D48-43FE-47C5-8392-AD06E752A0E2}" type="slidenum">
              <a:rPr lang="zh-CN" altLang="en-US" smtClean="0"/>
              <a:t>‹#›</a:t>
            </a:fld>
            <a:endParaRPr lang="zh-CN" altLang="en-US"/>
          </a:p>
        </p:txBody>
      </p:sp>
    </p:spTree>
    <p:extLst>
      <p:ext uri="{BB962C8B-B14F-4D97-AF65-F5344CB8AC3E}">
        <p14:creationId xmlns:p14="http://schemas.microsoft.com/office/powerpoint/2010/main" val="3438228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各位老师同学，大家好，我是</a:t>
            </a:r>
            <a:r>
              <a:rPr lang="en-US" altLang="zh-CN" dirty="0"/>
              <a:t>1</a:t>
            </a:r>
            <a:r>
              <a:rPr lang="zh-CN" altLang="en-US" dirty="0"/>
              <a:t>组的刘修铭，很荣幸今天能够在这里为大家展示我们组的结业项目</a:t>
            </a:r>
            <a:r>
              <a:rPr lang="en-US" altLang="zh-CN" dirty="0"/>
              <a:t>——</a:t>
            </a:r>
            <a:r>
              <a:rPr lang="zh-CN" altLang="en-US" dirty="0"/>
              <a:t>基于</a:t>
            </a:r>
            <a:r>
              <a:rPr lang="en" altLang="zh-CN" dirty="0"/>
              <a:t>Neo4j</a:t>
            </a:r>
            <a:r>
              <a:rPr lang="zh-CN" altLang="en-US" dirty="0"/>
              <a:t>的</a:t>
            </a:r>
            <a:r>
              <a:rPr lang="en" altLang="zh-CN" dirty="0"/>
              <a:t>Python</a:t>
            </a:r>
            <a:r>
              <a:rPr lang="zh-CN" altLang="en-US" dirty="0"/>
              <a:t>代码提示。项目中不妥的地方还请大家多多批评指正。</a:t>
            </a:r>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72156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下面是项目简介与实现部分。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92D02-78FD-4D6E-A2BA-EC43742AB4C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06378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首先是项目介绍。本项目基于</a:t>
            </a:r>
            <a:r>
              <a:rPr lang="en" altLang="zh-CN" dirty="0"/>
              <a:t>Neo4j</a:t>
            </a:r>
            <a:r>
              <a:rPr lang="zh-CN" altLang="en-US" dirty="0"/>
              <a:t>实现</a:t>
            </a:r>
            <a:r>
              <a:rPr lang="en" altLang="zh-CN" dirty="0"/>
              <a:t>python</a:t>
            </a:r>
            <a:r>
              <a:rPr lang="zh-CN" altLang="en-US" dirty="0"/>
              <a:t>代码实现，搭建了一个代码编辑器接收输入的代码，然后对其进行分析得到其数据类型等信息，然后去</a:t>
            </a:r>
            <a:r>
              <a:rPr lang="en" altLang="zh-CN" dirty="0"/>
              <a:t>neo4j</a:t>
            </a:r>
            <a:r>
              <a:rPr lang="zh-CN" altLang="en-US" dirty="0"/>
              <a:t>数据库查询，返回得到其后续的节点，以列表的形式输出，实现代码提示功能。下面有请梁晓储同学介绍有关数据的部分。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55930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48252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57400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9371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C08090-DF78-4846-8FE5-B1072E513D9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1340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9687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0016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en-US" sz="1800" kern="100" dirty="0">
                <a:effectLst/>
                <a:latin typeface="等线" panose="02010600030101010101" charset="-122"/>
                <a:ea typeface="等线" panose="02010600030101010101" charset="-122"/>
                <a:cs typeface="Times New Roman" panose="02020603050405020304" pitchFamily="18" charset="0"/>
              </a:rPr>
              <a:t>今天我将从小组成员及分工、选题的背景与意义、项目简介与实现、项目展示、总结与展望这五个部分展开</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60C4F3-C57F-442B-89FC-EAAD6856294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38385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7073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92D02-78FD-4D6E-A2BA-EC43742AB4C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43165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9876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92D02-78FD-4D6E-A2BA-EC43742AB4C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67861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web</a:t>
            </a:r>
            <a:r>
              <a:rPr lang="zh-CN" altLang="en-US" dirty="0"/>
              <a:t>页面中使用</a:t>
            </a:r>
            <a:r>
              <a:rPr lang="en-US" altLang="zh-CN" dirty="0" err="1"/>
              <a:t>Echarts</a:t>
            </a:r>
            <a:r>
              <a:rPr lang="zh-CN" altLang="en-US" dirty="0"/>
              <a:t>的</a:t>
            </a:r>
            <a:r>
              <a:rPr lang="en-US" altLang="zh-CN" dirty="0"/>
              <a:t>JavaScript</a:t>
            </a:r>
            <a:r>
              <a:rPr lang="zh-CN" altLang="en-US" dirty="0"/>
              <a:t>库来创建和配置不同类型的图表，其中关键点是要实现数据交互和动态更新，做法是通过</a:t>
            </a:r>
            <a:r>
              <a:rPr lang="en-US" altLang="zh-CN" dirty="0"/>
              <a:t>Ajax</a:t>
            </a:r>
            <a:r>
              <a:rPr lang="zh-CN" altLang="en-US" dirty="0"/>
              <a:t>从服务器请求新的数据，并将其更新到图表中，以实现实时或动态的数据展示。</a:t>
            </a:r>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宋体" panose="02010600030101010101" pitchFamily="2" charset="-122"/>
                <a:ea typeface="宋体" panose="02010600030101010101" pitchFamily="2" charset="-122"/>
                <a:cs typeface="宋体" panose="02010600030101010101" pitchFamily="2" charset="-122"/>
              </a:rPr>
              <a:t>在图表显示上，初始状态，界面上呈现的就是所有root标签的节点</a:t>
            </a:r>
            <a:r>
              <a:rPr lang="en-US" altLang="zh-CN" sz="1200" dirty="0">
                <a:latin typeface="宋体" panose="02010600030101010101" pitchFamily="2" charset="-122"/>
                <a:ea typeface="宋体" panose="02010600030101010101" pitchFamily="2" charset="-122"/>
                <a:cs typeface="宋体" panose="02010600030101010101" pitchFamily="2" charset="-122"/>
              </a:rPr>
              <a:t>,</a:t>
            </a:r>
            <a:r>
              <a:rPr lang="zh-CN" altLang="en-US" sz="1200" dirty="0">
                <a:latin typeface="宋体" panose="02010600030101010101" pitchFamily="2" charset="-122"/>
                <a:ea typeface="宋体" panose="02010600030101010101" pitchFamily="2" charset="-122"/>
                <a:cs typeface="宋体" panose="02010600030101010101" pitchFamily="2" charset="-122"/>
              </a:rPr>
              <a:t>当点击其中的一个节点，面包屑导航上显示路径‘</a:t>
            </a:r>
            <a:r>
              <a:rPr lang="en-US" altLang="zh-CN" sz="1200" dirty="0">
                <a:latin typeface="宋体" panose="02010600030101010101" pitchFamily="2" charset="-122"/>
                <a:ea typeface="宋体" panose="02010600030101010101" pitchFamily="2" charset="-122"/>
                <a:cs typeface="宋体" panose="02010600030101010101" pitchFamily="2" charset="-122"/>
              </a:rPr>
              <a:t>str</a:t>
            </a:r>
            <a:r>
              <a:rPr lang="zh-CN" altLang="en-US" sz="1200" dirty="0">
                <a:latin typeface="宋体" panose="02010600030101010101" pitchFamily="2" charset="-122"/>
                <a:ea typeface="宋体" panose="02010600030101010101" pitchFamily="2" charset="-122"/>
                <a:cs typeface="宋体" panose="02010600030101010101" pitchFamily="2" charset="-122"/>
              </a:rPr>
              <a:t>’，界面上显示的就是</a:t>
            </a:r>
            <a:r>
              <a:rPr lang="en-US" altLang="zh-CN" sz="1200" dirty="0">
                <a:latin typeface="宋体" panose="02010600030101010101" pitchFamily="2" charset="-122"/>
                <a:ea typeface="宋体" panose="02010600030101010101" pitchFamily="2" charset="-122"/>
                <a:cs typeface="宋体" panose="02010600030101010101" pitchFamily="2" charset="-122"/>
              </a:rPr>
              <a:t>str</a:t>
            </a:r>
            <a:r>
              <a:rPr lang="zh-CN" altLang="en-US" sz="1200" dirty="0">
                <a:latin typeface="宋体" panose="02010600030101010101" pitchFamily="2" charset="-122"/>
                <a:ea typeface="宋体" panose="02010600030101010101" pitchFamily="2" charset="-122"/>
                <a:cs typeface="宋体" panose="02010600030101010101" pitchFamily="2" charset="-122"/>
              </a:rPr>
              <a:t>指向的节点，是单路径，再点击</a:t>
            </a:r>
            <a:r>
              <a:rPr lang="en-US" altLang="zh-CN" sz="1200" dirty="0">
                <a:latin typeface="宋体" panose="02010600030101010101" pitchFamily="2" charset="-122"/>
                <a:ea typeface="宋体" panose="02010600030101010101" pitchFamily="2" charset="-122"/>
                <a:cs typeface="宋体" panose="02010600030101010101" pitchFamily="2" charset="-122"/>
              </a:rPr>
              <a:t>str</a:t>
            </a:r>
            <a:r>
              <a:rPr lang="zh-CN" altLang="en-US" sz="1200" dirty="0">
                <a:latin typeface="宋体" panose="02010600030101010101" pitchFamily="2" charset="-122"/>
                <a:ea typeface="宋体" panose="02010600030101010101" pitchFamily="2" charset="-122"/>
                <a:cs typeface="宋体" panose="02010600030101010101" pitchFamily="2" charset="-122"/>
              </a:rPr>
              <a:t>指向的任意节点</a:t>
            </a:r>
            <a:r>
              <a:rPr lang="en-US" altLang="zh-CN" sz="1200" dirty="0">
                <a:latin typeface="宋体" panose="02010600030101010101" pitchFamily="2" charset="-122"/>
                <a:ea typeface="宋体" panose="02010600030101010101" pitchFamily="2" charset="-122"/>
                <a:cs typeface="宋体" panose="02010600030101010101" pitchFamily="2" charset="-122"/>
              </a:rPr>
              <a:t>join</a:t>
            </a:r>
            <a:r>
              <a:rPr lang="zh-CN" altLang="en-US" sz="1200" dirty="0">
                <a:latin typeface="宋体" panose="02010600030101010101" pitchFamily="2" charset="-122"/>
                <a:ea typeface="宋体" panose="02010600030101010101" pitchFamily="2" charset="-122"/>
                <a:cs typeface="宋体" panose="02010600030101010101" pitchFamily="2" charset="-122"/>
              </a:rPr>
              <a:t>，那么该节点就会写入上面的路径中，界面上会展示该节点关系到的其他节点，图表中会出现两级路径，之后再点击下一级节点就会继续写入路径中，界面上的路径级数进一步加深，当点击上面路径中的任意一个节点时，界面上的图表就会回到该级路径下的形式。</a:t>
            </a:r>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42484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首先是第一部分，小组成员及分工</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92D02-78FD-4D6E-A2BA-EC43742AB4C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7989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我们组的名字是代码写的都队，我们组的口号是代码写的都对</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49472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下是我们组的成员分工。朱子轩同学是我们的组长，负责前端的开发。我负责后端的编写。梁晓储同学则主要负责数据的爬取和预处理工作以及数据库的设计工作，为我们提供数据支持。陈佳卉同学负责数据库的构建和</a:t>
            </a:r>
            <a:r>
              <a:rPr lang="en" altLang="zh-CN" dirty="0"/>
              <a:t>web</a:t>
            </a:r>
            <a:r>
              <a:rPr lang="zh-CN" altLang="en-US" dirty="0"/>
              <a:t>界面的设计</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3397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下面是我们的选题的背景与意义</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92D02-78FD-4D6E-A2BA-EC43742AB4C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109977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我们本次的代码提示是针对于</a:t>
            </a:r>
            <a:r>
              <a:rPr lang="en" altLang="zh-CN" dirty="0"/>
              <a:t>python</a:t>
            </a:r>
            <a:r>
              <a:rPr lang="zh-CN" altLang="en-US" dirty="0"/>
              <a:t>语言实现的，所以这里只分析</a:t>
            </a:r>
            <a:r>
              <a:rPr lang="en" altLang="zh-CN" dirty="0"/>
              <a:t>python</a:t>
            </a:r>
            <a:r>
              <a:rPr lang="zh-CN" altLang="en-US" dirty="0"/>
              <a:t>语言代码提示上的缺陷。</a:t>
            </a:r>
            <a:r>
              <a:rPr lang="en" altLang="zh-CN" dirty="0"/>
              <a:t>Python</a:t>
            </a:r>
            <a:r>
              <a:rPr lang="zh-CN" altLang="en-US" dirty="0"/>
              <a:t>语言中，由于一些第三方库的代码结构负责或库的代码未在编辑器环境下运行，导致编辑器无法获取到库的完整信息。或是由于</a:t>
            </a:r>
            <a:r>
              <a:rPr lang="en" altLang="zh-CN" dirty="0"/>
              <a:t>python</a:t>
            </a:r>
            <a:r>
              <a:rPr lang="zh-CN" altLang="en-US" dirty="0"/>
              <a:t>中是弱类型，数据类型不明确导致无法生成代码提示。或是由于代码未解析而导致编辑器无法准确分析。以上几种情况都会导致</a:t>
            </a:r>
            <a:r>
              <a:rPr lang="en" altLang="zh-CN" dirty="0"/>
              <a:t>python</a:t>
            </a:r>
            <a:r>
              <a:rPr lang="zh-CN" altLang="en-US" dirty="0"/>
              <a:t>编辑器中无法生成代码提示。</a:t>
            </a:r>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通常，我们会通过显式指定数据类型的方法解决以上问题。就像这里，  </a:t>
            </a:r>
            <a:r>
              <a:rPr lang="en-US" altLang="zh-CN" dirty="0"/>
              <a:t>:</a:t>
            </a:r>
            <a:r>
              <a:rPr lang="en" altLang="zh-CN" dirty="0"/>
              <a:t>int  </a:t>
            </a:r>
            <a:r>
              <a:rPr lang="zh-CN" altLang="en-US" dirty="0"/>
              <a:t>但是这样无疑会增加程序员的代码工作，通俗说就是俩字 麻烦</a:t>
            </a:r>
          </a:p>
          <a:p>
            <a:endParaRPr lang="zh-CN" altLang="en-US" dirty="0"/>
          </a:p>
          <a:p>
            <a:r>
              <a:rPr lang="zh-CN" altLang="en-US" dirty="0"/>
              <a:t>基于此，我们组提出了基于</a:t>
            </a:r>
            <a:r>
              <a:rPr lang="en" altLang="zh-CN" dirty="0"/>
              <a:t>neo4j</a:t>
            </a:r>
            <a:r>
              <a:rPr lang="zh-CN" altLang="en-US" dirty="0"/>
              <a:t>数据库的</a:t>
            </a:r>
            <a:r>
              <a:rPr lang="en" altLang="zh-CN" dirty="0"/>
              <a:t>python</a:t>
            </a:r>
            <a:r>
              <a:rPr lang="zh-CN" altLang="en-US" dirty="0"/>
              <a:t>代码提示项目</a:t>
            </a:r>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77361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本项目能够帮助程序员避免借助</a:t>
            </a:r>
            <a:r>
              <a:rPr lang="en" altLang="zh-CN" dirty="0"/>
              <a:t>type</a:t>
            </a:r>
            <a:r>
              <a:rPr lang="zh-CN" altLang="en-US" dirty="0"/>
              <a:t>函数查看变量的数据类型从而提升开发效率；能让程序员在编写代码时得到及时反馈和提示，改善编码体验；能够支持自定义类型和函数，提供更灵活的拓展性和定制化功能；同时还结合利用了图数据库技术，实现更智能的代码提示和上下文推测。</a:t>
            </a:r>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5.xml"/><Relationship Id="rId5" Type="http://schemas.openxmlformats.org/officeDocument/2006/relationships/tags" Target="../tags/tag16.xml"/><Relationship Id="rId4" Type="http://schemas.openxmlformats.org/officeDocument/2006/relationships/tags" Target="../tags/tag1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5.xml"/><Relationship Id="rId5" Type="http://schemas.openxmlformats.org/officeDocument/2006/relationships/tags" Target="../tags/tag21.xml"/><Relationship Id="rId4" Type="http://schemas.openxmlformats.org/officeDocument/2006/relationships/tags" Target="../tags/tag2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5.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5.xml"/><Relationship Id="rId4" Type="http://schemas.openxmlformats.org/officeDocument/2006/relationships/tags" Target="../tags/tag39.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5.xml"/><Relationship Id="rId5" Type="http://schemas.openxmlformats.org/officeDocument/2006/relationships/tags" Target="../tags/tag53.xml"/><Relationship Id="rId4" Type="http://schemas.openxmlformats.org/officeDocument/2006/relationships/tags" Target="../tags/tag5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5.xml"/><Relationship Id="rId4" Type="http://schemas.openxmlformats.org/officeDocument/2006/relationships/tags" Target="../tags/tag57.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5.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5.xml"/><Relationship Id="rId5" Type="http://schemas.openxmlformats.org/officeDocument/2006/relationships/tags" Target="../tags/tag11.xml"/><Relationship Id="rId4"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7BB280E-1C23-4717-A9D5-6FAD72706D58}"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2023/7/21</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07CE2-AAC4-476D-A40D-1C7E73958447}"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495066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519753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086110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2023/7/21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815371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2023/7/21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556636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2023/7/21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821001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2023/7/21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45683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2023/7/21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extLst>
      <p:ext uri="{BB962C8B-B14F-4D97-AF65-F5344CB8AC3E}">
        <p14:creationId xmlns:p14="http://schemas.microsoft.com/office/powerpoint/2010/main" val="3801662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2023/7/21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952140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16097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2023/7/21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extLst>
      <p:ext uri="{BB962C8B-B14F-4D97-AF65-F5344CB8AC3E}">
        <p14:creationId xmlns:p14="http://schemas.microsoft.com/office/powerpoint/2010/main" val="242157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B227AF-5C16-45F2-B681-55D162E2F1A7}" type="datetime1">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2023/7/21</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extLst>
      <p:ext uri="{BB962C8B-B14F-4D97-AF65-F5344CB8AC3E}">
        <p14:creationId xmlns:p14="http://schemas.microsoft.com/office/powerpoint/2010/main" val="4214414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E4E3FA-D352-2EAC-1F24-AED1D5A2F2C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9E5EB45-47F4-FC2F-031F-1BE68225B9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C7B6C7-C592-473E-27F3-C0813DE2491B}"/>
              </a:ext>
            </a:extLst>
          </p:cNvPr>
          <p:cNvSpPr>
            <a:spLocks noGrp="1"/>
          </p:cNvSpPr>
          <p:nvPr>
            <p:ph type="dt" sz="half" idx="10"/>
          </p:nvPr>
        </p:nvSpPr>
        <p:spPr/>
        <p:txBody>
          <a:bodyPr/>
          <a:lstStyle/>
          <a:p>
            <a:fld id="{09B5AB3D-FCCC-4C83-8719-8F3F1D6983CB}"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A2BC76D2-D0EA-9AC2-A9C2-2840BAA397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94E144-67AA-AEF5-17F1-B6BF2B285D6E}"/>
              </a:ext>
            </a:extLst>
          </p:cNvPr>
          <p:cNvSpPr>
            <a:spLocks noGrp="1"/>
          </p:cNvSpPr>
          <p:nvPr>
            <p:ph type="sldNum" sz="quarter" idx="12"/>
          </p:nvPr>
        </p:nvSpPr>
        <p:spPr/>
        <p:txBody>
          <a:body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1590283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F567B-D1DB-0F67-90BB-0B2EAEE368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DCCEDF-2132-A163-6FF9-DD92A5050A1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CB6AEE-E54F-62F7-0F1A-E7F72CF3357C}"/>
              </a:ext>
            </a:extLst>
          </p:cNvPr>
          <p:cNvSpPr>
            <a:spLocks noGrp="1"/>
          </p:cNvSpPr>
          <p:nvPr>
            <p:ph type="dt" sz="half" idx="10"/>
          </p:nvPr>
        </p:nvSpPr>
        <p:spPr/>
        <p:txBody>
          <a:bodyPr/>
          <a:lstStyle/>
          <a:p>
            <a:fld id="{09B5AB3D-FCCC-4C83-8719-8F3F1D6983CB}"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1456960A-4FBC-19F3-82A0-C08F1902F7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C0783A-C502-D585-5823-7D958289C1AB}"/>
              </a:ext>
            </a:extLst>
          </p:cNvPr>
          <p:cNvSpPr>
            <a:spLocks noGrp="1"/>
          </p:cNvSpPr>
          <p:nvPr>
            <p:ph type="sldNum" sz="quarter" idx="12"/>
          </p:nvPr>
        </p:nvSpPr>
        <p:spPr/>
        <p:txBody>
          <a:body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4104936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71FDA-7D10-DC62-19EC-6C51480F9A5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83816D-2B97-AA7A-3CF1-2A3931B4F1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7200A9E-078A-2FCD-4BC4-6A25201AABAA}"/>
              </a:ext>
            </a:extLst>
          </p:cNvPr>
          <p:cNvSpPr>
            <a:spLocks noGrp="1"/>
          </p:cNvSpPr>
          <p:nvPr>
            <p:ph type="dt" sz="half" idx="10"/>
          </p:nvPr>
        </p:nvSpPr>
        <p:spPr/>
        <p:txBody>
          <a:bodyPr/>
          <a:lstStyle/>
          <a:p>
            <a:fld id="{09B5AB3D-FCCC-4C83-8719-8F3F1D6983CB}"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EA988773-8CFE-AE16-6400-4FBEAB914E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1421F8-D888-BB9D-3BF5-D2D3868B2687}"/>
              </a:ext>
            </a:extLst>
          </p:cNvPr>
          <p:cNvSpPr>
            <a:spLocks noGrp="1"/>
          </p:cNvSpPr>
          <p:nvPr>
            <p:ph type="sldNum" sz="quarter" idx="12"/>
          </p:nvPr>
        </p:nvSpPr>
        <p:spPr/>
        <p:txBody>
          <a:body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29347022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D9342-95F9-50CD-4517-24404334D4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B51120-7157-1C75-9A36-18CADE278E1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A351EA-7047-1EE6-A368-8A935E1891D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6799923-A852-2D91-2FCF-3C28DDF6CC83}"/>
              </a:ext>
            </a:extLst>
          </p:cNvPr>
          <p:cNvSpPr>
            <a:spLocks noGrp="1"/>
          </p:cNvSpPr>
          <p:nvPr>
            <p:ph type="dt" sz="half" idx="10"/>
          </p:nvPr>
        </p:nvSpPr>
        <p:spPr/>
        <p:txBody>
          <a:bodyPr/>
          <a:lstStyle/>
          <a:p>
            <a:fld id="{09B5AB3D-FCCC-4C83-8719-8F3F1D6983CB}" type="datetimeFigureOut">
              <a:rPr lang="zh-CN" altLang="en-US" smtClean="0"/>
              <a:t>2023/7/21</a:t>
            </a:fld>
            <a:endParaRPr lang="zh-CN" altLang="en-US"/>
          </a:p>
        </p:txBody>
      </p:sp>
      <p:sp>
        <p:nvSpPr>
          <p:cNvPr id="6" name="页脚占位符 5">
            <a:extLst>
              <a:ext uri="{FF2B5EF4-FFF2-40B4-BE49-F238E27FC236}">
                <a16:creationId xmlns:a16="http://schemas.microsoft.com/office/drawing/2014/main" id="{3E4104B5-3761-7026-3436-8E1CCEFF81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4CE1A4-6467-5917-2AF7-A703E0D4AA18}"/>
              </a:ext>
            </a:extLst>
          </p:cNvPr>
          <p:cNvSpPr>
            <a:spLocks noGrp="1"/>
          </p:cNvSpPr>
          <p:nvPr>
            <p:ph type="sldNum" sz="quarter" idx="12"/>
          </p:nvPr>
        </p:nvSpPr>
        <p:spPr/>
        <p:txBody>
          <a:body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27040709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7C2E1-2D56-9BA2-79C1-BF245B16AD7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8F296B-BE0C-E9C7-0C46-2E01CFE191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50CDEF1-CBEC-E6B6-0D0E-0051F9070C7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72541E7-316F-921B-CA79-4E4AA5EE8E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677BCD1-3700-CC79-EB1F-EB2B83136A8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AEBFF9-94F2-2A20-6817-93E50DD5D284}"/>
              </a:ext>
            </a:extLst>
          </p:cNvPr>
          <p:cNvSpPr>
            <a:spLocks noGrp="1"/>
          </p:cNvSpPr>
          <p:nvPr>
            <p:ph type="dt" sz="half" idx="10"/>
          </p:nvPr>
        </p:nvSpPr>
        <p:spPr/>
        <p:txBody>
          <a:bodyPr/>
          <a:lstStyle/>
          <a:p>
            <a:fld id="{09B5AB3D-FCCC-4C83-8719-8F3F1D6983CB}" type="datetimeFigureOut">
              <a:rPr lang="zh-CN" altLang="en-US" smtClean="0"/>
              <a:t>2023/7/21</a:t>
            </a:fld>
            <a:endParaRPr lang="zh-CN" altLang="en-US"/>
          </a:p>
        </p:txBody>
      </p:sp>
      <p:sp>
        <p:nvSpPr>
          <p:cNvPr id="8" name="页脚占位符 7">
            <a:extLst>
              <a:ext uri="{FF2B5EF4-FFF2-40B4-BE49-F238E27FC236}">
                <a16:creationId xmlns:a16="http://schemas.microsoft.com/office/drawing/2014/main" id="{C668E041-43D2-F9D2-0706-0317613707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5554707-5BAB-636B-1D47-15A904F566A9}"/>
              </a:ext>
            </a:extLst>
          </p:cNvPr>
          <p:cNvSpPr>
            <a:spLocks noGrp="1"/>
          </p:cNvSpPr>
          <p:nvPr>
            <p:ph type="sldNum" sz="quarter" idx="12"/>
          </p:nvPr>
        </p:nvSpPr>
        <p:spPr/>
        <p:txBody>
          <a:body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37810234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0FC89-45AB-AFA1-A1E3-3B65B83C132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6D5E79D-1C14-0C73-8636-20ECDE624AF3}"/>
              </a:ext>
            </a:extLst>
          </p:cNvPr>
          <p:cNvSpPr>
            <a:spLocks noGrp="1"/>
          </p:cNvSpPr>
          <p:nvPr>
            <p:ph type="dt" sz="half" idx="10"/>
          </p:nvPr>
        </p:nvSpPr>
        <p:spPr/>
        <p:txBody>
          <a:bodyPr/>
          <a:lstStyle/>
          <a:p>
            <a:fld id="{09B5AB3D-FCCC-4C83-8719-8F3F1D6983CB}" type="datetimeFigureOut">
              <a:rPr lang="zh-CN" altLang="en-US" smtClean="0"/>
              <a:t>2023/7/21</a:t>
            </a:fld>
            <a:endParaRPr lang="zh-CN" altLang="en-US"/>
          </a:p>
        </p:txBody>
      </p:sp>
      <p:sp>
        <p:nvSpPr>
          <p:cNvPr id="4" name="页脚占位符 3">
            <a:extLst>
              <a:ext uri="{FF2B5EF4-FFF2-40B4-BE49-F238E27FC236}">
                <a16:creationId xmlns:a16="http://schemas.microsoft.com/office/drawing/2014/main" id="{B7EA67A8-FDD0-84B4-F24F-BB0D2D587F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5D2C020-82AB-BF38-F2DA-895EEABA9875}"/>
              </a:ext>
            </a:extLst>
          </p:cNvPr>
          <p:cNvSpPr>
            <a:spLocks noGrp="1"/>
          </p:cNvSpPr>
          <p:nvPr>
            <p:ph type="sldNum" sz="quarter" idx="12"/>
          </p:nvPr>
        </p:nvSpPr>
        <p:spPr/>
        <p:txBody>
          <a:body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2210435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7F983B-DCF6-CE15-05CD-68A2C6656C7B}"/>
              </a:ext>
            </a:extLst>
          </p:cNvPr>
          <p:cNvSpPr>
            <a:spLocks noGrp="1"/>
          </p:cNvSpPr>
          <p:nvPr>
            <p:ph type="dt" sz="half" idx="10"/>
          </p:nvPr>
        </p:nvSpPr>
        <p:spPr/>
        <p:txBody>
          <a:bodyPr/>
          <a:lstStyle/>
          <a:p>
            <a:fld id="{09B5AB3D-FCCC-4C83-8719-8F3F1D6983CB}" type="datetimeFigureOut">
              <a:rPr lang="zh-CN" altLang="en-US" smtClean="0"/>
              <a:t>2023/7/21</a:t>
            </a:fld>
            <a:endParaRPr lang="zh-CN" altLang="en-US"/>
          </a:p>
        </p:txBody>
      </p:sp>
      <p:sp>
        <p:nvSpPr>
          <p:cNvPr id="3" name="页脚占位符 2">
            <a:extLst>
              <a:ext uri="{FF2B5EF4-FFF2-40B4-BE49-F238E27FC236}">
                <a16:creationId xmlns:a16="http://schemas.microsoft.com/office/drawing/2014/main" id="{0FA2842D-657C-4CDB-4026-F9C13D79A3C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240F73-F0F9-A752-88F9-9B89DC751263}"/>
              </a:ext>
            </a:extLst>
          </p:cNvPr>
          <p:cNvSpPr>
            <a:spLocks noGrp="1"/>
          </p:cNvSpPr>
          <p:nvPr>
            <p:ph type="sldNum" sz="quarter" idx="12"/>
          </p:nvPr>
        </p:nvSpPr>
        <p:spPr/>
        <p:txBody>
          <a:body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1564661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DA4792-8F9E-7268-122D-F178469FC5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8578869-89BC-9946-2D96-6759E1CEBA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1452DBB-F205-A65D-492B-EE18B47D0D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82E88B1-5A51-AECC-DBDF-0FD503002C38}"/>
              </a:ext>
            </a:extLst>
          </p:cNvPr>
          <p:cNvSpPr>
            <a:spLocks noGrp="1"/>
          </p:cNvSpPr>
          <p:nvPr>
            <p:ph type="dt" sz="half" idx="10"/>
          </p:nvPr>
        </p:nvSpPr>
        <p:spPr/>
        <p:txBody>
          <a:bodyPr/>
          <a:lstStyle/>
          <a:p>
            <a:fld id="{09B5AB3D-FCCC-4C83-8719-8F3F1D6983CB}" type="datetimeFigureOut">
              <a:rPr lang="zh-CN" altLang="en-US" smtClean="0"/>
              <a:t>2023/7/21</a:t>
            </a:fld>
            <a:endParaRPr lang="zh-CN" altLang="en-US"/>
          </a:p>
        </p:txBody>
      </p:sp>
      <p:sp>
        <p:nvSpPr>
          <p:cNvPr id="6" name="页脚占位符 5">
            <a:extLst>
              <a:ext uri="{FF2B5EF4-FFF2-40B4-BE49-F238E27FC236}">
                <a16:creationId xmlns:a16="http://schemas.microsoft.com/office/drawing/2014/main" id="{B74B6F2C-CFAF-0669-D7A7-921E3FC919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078EEA-3280-3FC7-3DC6-045F2762119B}"/>
              </a:ext>
            </a:extLst>
          </p:cNvPr>
          <p:cNvSpPr>
            <a:spLocks noGrp="1"/>
          </p:cNvSpPr>
          <p:nvPr>
            <p:ph type="sldNum" sz="quarter" idx="12"/>
          </p:nvPr>
        </p:nvSpPr>
        <p:spPr/>
        <p:txBody>
          <a:body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12909232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739A4-6A98-37C6-51F5-DFDB0E6BC82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FBD526-037A-6331-0989-84E31834D7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171827-8AFF-0E74-D99B-C028CB057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605AD1-E54A-10BE-7526-AE65C6318A18}"/>
              </a:ext>
            </a:extLst>
          </p:cNvPr>
          <p:cNvSpPr>
            <a:spLocks noGrp="1"/>
          </p:cNvSpPr>
          <p:nvPr>
            <p:ph type="dt" sz="half" idx="10"/>
          </p:nvPr>
        </p:nvSpPr>
        <p:spPr/>
        <p:txBody>
          <a:bodyPr/>
          <a:lstStyle/>
          <a:p>
            <a:fld id="{09B5AB3D-FCCC-4C83-8719-8F3F1D6983CB}" type="datetimeFigureOut">
              <a:rPr lang="zh-CN" altLang="en-US" smtClean="0"/>
              <a:t>2023/7/21</a:t>
            </a:fld>
            <a:endParaRPr lang="zh-CN" altLang="en-US"/>
          </a:p>
        </p:txBody>
      </p:sp>
      <p:sp>
        <p:nvSpPr>
          <p:cNvPr id="6" name="页脚占位符 5">
            <a:extLst>
              <a:ext uri="{FF2B5EF4-FFF2-40B4-BE49-F238E27FC236}">
                <a16:creationId xmlns:a16="http://schemas.microsoft.com/office/drawing/2014/main" id="{9707D704-4B44-3E4B-E3D1-3F24FECD09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32B266-C27E-854A-13C8-7D59B9F0C21D}"/>
              </a:ext>
            </a:extLst>
          </p:cNvPr>
          <p:cNvSpPr>
            <a:spLocks noGrp="1"/>
          </p:cNvSpPr>
          <p:nvPr>
            <p:ph type="sldNum" sz="quarter" idx="12"/>
          </p:nvPr>
        </p:nvSpPr>
        <p:spPr/>
        <p:txBody>
          <a:body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11582209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1A351-3CE5-DD70-99F7-D9ABB0C6433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D859386-193D-3949-2721-AFC744092F4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A4E8EB-300A-FEFD-7A26-11999D44A93E}"/>
              </a:ext>
            </a:extLst>
          </p:cNvPr>
          <p:cNvSpPr>
            <a:spLocks noGrp="1"/>
          </p:cNvSpPr>
          <p:nvPr>
            <p:ph type="dt" sz="half" idx="10"/>
          </p:nvPr>
        </p:nvSpPr>
        <p:spPr/>
        <p:txBody>
          <a:bodyPr/>
          <a:lstStyle/>
          <a:p>
            <a:fld id="{09B5AB3D-FCCC-4C83-8719-8F3F1D6983CB}"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3F413CC9-504B-02C3-E230-EBB46CBAFC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87A168-E846-524F-B81C-99570E94BD7D}"/>
              </a:ext>
            </a:extLst>
          </p:cNvPr>
          <p:cNvSpPr>
            <a:spLocks noGrp="1"/>
          </p:cNvSpPr>
          <p:nvPr>
            <p:ph type="sldNum" sz="quarter" idx="12"/>
          </p:nvPr>
        </p:nvSpPr>
        <p:spPr/>
        <p:txBody>
          <a:body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1062712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2023/7/21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Tree>
    <p:extLst>
      <p:ext uri="{BB962C8B-B14F-4D97-AF65-F5344CB8AC3E}">
        <p14:creationId xmlns:p14="http://schemas.microsoft.com/office/powerpoint/2010/main" val="4893311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ADCF8C9-7CC1-70ED-DFF8-7E909A720CA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A3761A7-2DB7-F1CA-CDFF-070853A38C1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41BF16-A421-686A-FE6F-1100D9627239}"/>
              </a:ext>
            </a:extLst>
          </p:cNvPr>
          <p:cNvSpPr>
            <a:spLocks noGrp="1"/>
          </p:cNvSpPr>
          <p:nvPr>
            <p:ph type="dt" sz="half" idx="10"/>
          </p:nvPr>
        </p:nvSpPr>
        <p:spPr/>
        <p:txBody>
          <a:bodyPr/>
          <a:lstStyle/>
          <a:p>
            <a:fld id="{09B5AB3D-FCCC-4C83-8719-8F3F1D6983CB}"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78E153A3-D14A-5061-BE5C-7DE25C5DD6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CA2AA8-5FA7-C3C3-2EC6-BC086A9369F6}"/>
              </a:ext>
            </a:extLst>
          </p:cNvPr>
          <p:cNvSpPr>
            <a:spLocks noGrp="1"/>
          </p:cNvSpPr>
          <p:nvPr>
            <p:ph type="sldNum" sz="quarter" idx="12"/>
          </p:nvPr>
        </p:nvSpPr>
        <p:spPr/>
        <p:txBody>
          <a:body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9339606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2023/7/21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Tree>
    <p:extLst>
      <p:ext uri="{BB962C8B-B14F-4D97-AF65-F5344CB8AC3E}">
        <p14:creationId xmlns:p14="http://schemas.microsoft.com/office/powerpoint/2010/main" val="411668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7BB280E-1C23-4717-A9D5-6FAD72706D58}"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2023/7/21</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07CE2-AAC4-476D-A40D-1C7E73958447}"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2827250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849147" y="6382534"/>
            <a:ext cx="1093711" cy="369332"/>
          </a:xfrm>
          <a:prstGeom prst="rect">
            <a:avLst/>
          </a:prstGeom>
        </p:spPr>
        <p:txBody>
          <a:bodyPr lIns="91440" tIns="45720" rIns="91440" bIns="45720"/>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rPr>
              <a:t>第 </a:t>
            </a:r>
            <a:fld id="{2EEF1883-7A0E-4F66-9932-E581691AD397}" type="slidenum">
              <a:rPr kumimoji="0" lang="zh-CN" altLang="en-US" sz="16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cs"/>
              </a:rPr>
              <a:t>‹#›</a:t>
            </a:fld>
            <a:r>
              <a:rPr kumimoji="0" lang="zh-CN" altLang="en-US" sz="1600" b="0"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cs"/>
              </a:rPr>
              <a:t>  </a:t>
            </a: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rPr>
              <a:t>页</a:t>
            </a:r>
          </a:p>
        </p:txBody>
      </p:sp>
    </p:spTree>
    <p:extLst>
      <p:ext uri="{BB962C8B-B14F-4D97-AF65-F5344CB8AC3E}">
        <p14:creationId xmlns:p14="http://schemas.microsoft.com/office/powerpoint/2010/main" val="391214381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849147" y="6382534"/>
            <a:ext cx="1093711" cy="369332"/>
          </a:xfrm>
          <a:prstGeom prst="rect">
            <a:avLst/>
          </a:prstGeom>
        </p:spPr>
        <p:txBody>
          <a:bodyPr lIns="91440" tIns="45720" rIns="91440" bIns="4572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rPr>
              <a:t>第 </a:t>
            </a:r>
            <a:fld id="{2EEF1883-7A0E-4F66-9932-E581691AD397}" type="slidenum">
              <a:rPr kumimoji="0" lang="zh-CN" altLang="en-US" sz="16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r>
              <a:rPr kumimoji="0" lang="zh-CN" altLang="en-US" sz="1600" b="0"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cs"/>
              </a:rPr>
              <a:t>  </a:t>
            </a: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rPr>
              <a:t>页</a:t>
            </a:r>
          </a:p>
        </p:txBody>
      </p:sp>
    </p:spTree>
    <p:extLst>
      <p:ext uri="{BB962C8B-B14F-4D97-AF65-F5344CB8AC3E}">
        <p14:creationId xmlns:p14="http://schemas.microsoft.com/office/powerpoint/2010/main" val="279749171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2023/7/21</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Tree>
    <p:extLst>
      <p:ext uri="{BB962C8B-B14F-4D97-AF65-F5344CB8AC3E}">
        <p14:creationId xmlns:p14="http://schemas.microsoft.com/office/powerpoint/2010/main" val="2390170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4238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2023/7/21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29936156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5.xml"/><Relationship Id="rId17" Type="http://schemas.openxmlformats.org/officeDocument/2006/relationships/tags" Target="../tags/tag5.xml"/><Relationship Id="rId2" Type="http://schemas.openxmlformats.org/officeDocument/2006/relationships/slideLayout" Target="../slideLayouts/slideLayout10.xml"/><Relationship Id="rId16" Type="http://schemas.openxmlformats.org/officeDocument/2006/relationships/tags" Target="../tags/tag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ags" Target="../tags/tag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ags" Target="../tags/tag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6.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48000"/>
          </a:blip>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B280E-1C23-4717-A9D5-6FAD72706D58}" type="datetimeFigureOut">
              <a:rPr lang="zh-CN" altLang="en-US" smtClean="0"/>
              <a:t>2023/7/21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07CE2-AAC4-476D-A40D-1C7E73958447}" type="slidenum">
              <a:rPr lang="zh-CN" altLang="en-US" smtClean="0"/>
              <a:t>‹#›</a:t>
            </a:fld>
            <a:endParaRPr lang="zh-CN" altLang="en-US"/>
          </a:p>
        </p:txBody>
      </p:sp>
    </p:spTree>
    <p:extLst>
      <p:ext uri="{BB962C8B-B14F-4D97-AF65-F5344CB8AC3E}">
        <p14:creationId xmlns:p14="http://schemas.microsoft.com/office/powerpoint/2010/main" val="1620588062"/>
      </p:ext>
    </p:extLst>
  </p:cSld>
  <p:clrMap bg1="lt1" tx1="dk1" bg2="lt2" tx2="dk2" accent1="accent1" accent2="accent2" accent3="accent3" accent4="accent4" accent5="accent5" accent6="accent6" hlink="hlink" folHlink="folHlink"/>
  <p:sldLayoutIdLst>
    <p:sldLayoutId id="2147483661" r:id="rId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37525-3870-4886-83AE-8A5D79C58246}" type="datetime1">
              <a:rPr lang="zh-CN" altLang="en-US" smtClean="0"/>
              <a:t>2023/7/21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93199324"/>
      </p:ext>
    </p:extLst>
  </p:cSld>
  <p:clrMap bg1="lt1" tx1="dk1" bg2="lt2" tx2="dk2" accent1="accent1" accent2="accent2" accent3="accent3" accent4="accent4" accent5="accent5" accent6="accent6" hlink="hlink" folHlink="folHlink"/>
  <p:sldLayoutIdLst>
    <p:sldLayoutId id="2147483663"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2023/7/21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52089195"/>
      </p:ext>
    </p:extLst>
  </p:cSld>
  <p:clrMap bg1="lt1" tx1="dk1" bg2="lt2" tx2="dk2" accent1="accent1" accent2="accent2" accent3="accent3" accent4="accent4" accent5="accent5" accent6="accent6" hlink="hlink" folHlink="folHlink"/>
  <p:sldLayoutIdLst>
    <p:sldLayoutId id="2147483665" r:id="rId1"/>
    <p:sldLayoutId id="2147483668" r:id="rId2"/>
    <p:sldLayoutId id="214748367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952065"/>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726" r:id="rId3"/>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dt="0"/>
  <p:txStyles>
    <p:title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charset="-122"/>
          <a:cs typeface="+mj-cs"/>
        </a:defRPr>
      </a:lvl1pPr>
    </p:titleStyle>
    <p:bodyStyle>
      <a:lvl1pPr marL="356870" indent="-356870" algn="just" defTabSz="914400"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charset="-122"/>
          <a:cs typeface="+mn-cs"/>
        </a:defRPr>
      </a:lvl1pPr>
      <a:lvl2pPr marL="356870" indent="-35687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2023/7/21</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extLst>
      <p:ext uri="{BB962C8B-B14F-4D97-AF65-F5344CB8AC3E}">
        <p14:creationId xmlns:p14="http://schemas.microsoft.com/office/powerpoint/2010/main" val="364812462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212891-EF4D-7013-ABE3-1B92F6D30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C551A2C-D115-0757-6767-21606048E7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C4945F-ECFF-313C-6CAD-139DF2784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B5AB3D-FCCC-4C83-8719-8F3F1D6983CB}"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D844299A-5F70-5D0F-EE08-9A23A67C1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243D397-FC9B-3969-7498-6DF826076F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8B5645-4566-493F-8456-99CBE1B734EA}" type="slidenum">
              <a:rPr lang="zh-CN" altLang="en-US" smtClean="0"/>
              <a:t>‹#›</a:t>
            </a:fld>
            <a:endParaRPr lang="zh-CN" altLang="en-US"/>
          </a:p>
        </p:txBody>
      </p:sp>
    </p:spTree>
    <p:extLst>
      <p:ext uri="{BB962C8B-B14F-4D97-AF65-F5344CB8AC3E}">
        <p14:creationId xmlns:p14="http://schemas.microsoft.com/office/powerpoint/2010/main" val="498611363"/>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0.xml"/><Relationship Id="rId7" Type="http://schemas.openxmlformats.org/officeDocument/2006/relationships/image" Target="../media/image17.svg"/><Relationship Id="rId2" Type="http://schemas.openxmlformats.org/officeDocument/2006/relationships/slideLayout" Target="../slideLayouts/slideLayout3.xml"/><Relationship Id="rId1" Type="http://schemas.openxmlformats.org/officeDocument/2006/relationships/tags" Target="../tags/tag6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jpe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6.jpeg"/><Relationship Id="rId9"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21.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12.png"/><Relationship Id="rId10" Type="http://schemas.openxmlformats.org/officeDocument/2006/relationships/image" Target="../media/image33.png"/><Relationship Id="rId4" Type="http://schemas.openxmlformats.org/officeDocument/2006/relationships/image" Target="../media/image19.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4.jpe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9.png"/><Relationship Id="rId10" Type="http://schemas.openxmlformats.org/officeDocument/2006/relationships/image" Target="../media/image38.png"/><Relationship Id="rId4" Type="http://schemas.openxmlformats.org/officeDocument/2006/relationships/image" Target="../media/image28.jpe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4.jpe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jpe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42.png"/><Relationship Id="rId4" Type="http://schemas.openxmlformats.org/officeDocument/2006/relationships/image" Target="../media/image28.jpe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18" Type="http://schemas.openxmlformats.org/officeDocument/2006/relationships/tags" Target="../tags/tag83.xml"/><Relationship Id="rId3" Type="http://schemas.openxmlformats.org/officeDocument/2006/relationships/tags" Target="../tags/tag68.xml"/><Relationship Id="rId21" Type="http://schemas.openxmlformats.org/officeDocument/2006/relationships/image" Target="../media/image19.png"/><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tags" Target="../tags/tag82.xml"/><Relationship Id="rId2" Type="http://schemas.openxmlformats.org/officeDocument/2006/relationships/tags" Target="../tags/tag67.xml"/><Relationship Id="rId16" Type="http://schemas.openxmlformats.org/officeDocument/2006/relationships/tags" Target="../tags/tag81.xml"/><Relationship Id="rId20" Type="http://schemas.openxmlformats.org/officeDocument/2006/relationships/notesSlide" Target="../notesSlides/notesSlide16.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24" Type="http://schemas.openxmlformats.org/officeDocument/2006/relationships/image" Target="../media/image21.svg"/><Relationship Id="rId5" Type="http://schemas.openxmlformats.org/officeDocument/2006/relationships/tags" Target="../tags/tag70.xml"/><Relationship Id="rId15" Type="http://schemas.openxmlformats.org/officeDocument/2006/relationships/tags" Target="../tags/tag80.xml"/><Relationship Id="rId23" Type="http://schemas.openxmlformats.org/officeDocument/2006/relationships/image" Target="../media/image12.png"/><Relationship Id="rId10" Type="http://schemas.openxmlformats.org/officeDocument/2006/relationships/tags" Target="../tags/tag75.xml"/><Relationship Id="rId19" Type="http://schemas.openxmlformats.org/officeDocument/2006/relationships/slideLayout" Target="../slideLayouts/slideLayout1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 Id="rId22" Type="http://schemas.openxmlformats.org/officeDocument/2006/relationships/image" Target="../media/image20.svg"/></Relationships>
</file>

<file path=ppt/slides/_rels/slide1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jpe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jpe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jpe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84.xml"/><Relationship Id="rId6" Type="http://schemas.openxmlformats.org/officeDocument/2006/relationships/image" Target="../media/image43.png"/><Relationship Id="rId5" Type="http://schemas.openxmlformats.org/officeDocument/2006/relationships/image" Target="../media/image15.pn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jpe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0.svg"/><Relationship Id="rId11" Type="http://schemas.openxmlformats.org/officeDocument/2006/relationships/image" Target="../media/image46.png"/><Relationship Id="rId5" Type="http://schemas.openxmlformats.org/officeDocument/2006/relationships/image" Target="../media/image19.png"/><Relationship Id="rId10" Type="http://schemas.openxmlformats.org/officeDocument/2006/relationships/image" Target="../media/image45.png"/><Relationship Id="rId4" Type="http://schemas.openxmlformats.org/officeDocument/2006/relationships/image" Target="../media/image28.jpe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85.xml"/><Relationship Id="rId6" Type="http://schemas.openxmlformats.org/officeDocument/2006/relationships/image" Target="../media/image43.png"/><Relationship Id="rId5" Type="http://schemas.openxmlformats.org/officeDocument/2006/relationships/image" Target="../media/image15.png"/><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17.svg"/><Relationship Id="rId2" Type="http://schemas.openxmlformats.org/officeDocument/2006/relationships/slideLayout" Target="../slideLayouts/slideLayout3.xml"/><Relationship Id="rId1" Type="http://schemas.openxmlformats.org/officeDocument/2006/relationships/tags" Target="../tags/tag6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eg"/><Relationship Id="rId9" Type="http://schemas.openxmlformats.org/officeDocument/2006/relationships/image" Target="../media/image22.jpe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6.xml"/><Relationship Id="rId7" Type="http://schemas.openxmlformats.org/officeDocument/2006/relationships/image" Target="../media/image17.svg"/><Relationship Id="rId2" Type="http://schemas.openxmlformats.org/officeDocument/2006/relationships/slideLayout" Target="../slideLayouts/slideLayout3.xml"/><Relationship Id="rId1" Type="http://schemas.openxmlformats.org/officeDocument/2006/relationships/tags" Target="../tags/tag6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27823" y="-62582"/>
            <a:ext cx="12883376" cy="6971408"/>
            <a:chOff x="-527823" y="-62582"/>
            <a:chExt cx="12883376" cy="6971408"/>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3074" y="50826"/>
              <a:ext cx="6955390" cy="6858000"/>
            </a:xfrm>
            <a:prstGeom prst="rect">
              <a:avLst/>
            </a:prstGeom>
          </p:spPr>
        </p:pic>
        <p:sp>
          <p:nvSpPr>
            <p:cNvPr id="22" name="矩形 21"/>
            <p:cNvSpPr/>
            <p:nvPr/>
          </p:nvSpPr>
          <p:spPr>
            <a:xfrm>
              <a:off x="2059461" y="3802282"/>
              <a:ext cx="6526345" cy="399276"/>
            </a:xfrm>
            <a:prstGeom prst="rect">
              <a:avLst/>
            </a:prstGeom>
          </p:spPr>
          <p:txBody>
            <a:bodyPr wrap="square" lIns="91440" tIns="45720" rIns="91440" bIns="45720">
              <a:spAutoFit/>
            </a:bodyPr>
            <a:lstStyle/>
            <a:p>
              <a:pPr marL="0" marR="0" lvl="0" indent="0" algn="l" defTabSz="457200" rtl="0" eaLnBrk="1" fontAlgn="auto" latinLnBrk="0" hangingPunct="1">
                <a:lnSpc>
                  <a:spcPts val="2600"/>
                </a:lnSpc>
                <a:spcBef>
                  <a:spcPts val="0"/>
                </a:spcBef>
                <a:spcAft>
                  <a:spcPts val="0"/>
                </a:spcAft>
                <a:buClrTx/>
                <a:buSzTx/>
                <a:buFontTx/>
                <a:buNone/>
                <a:tabLst/>
                <a:defRPr/>
              </a:pPr>
              <a:r>
                <a:rPr kumimoji="1" lang="zh-CN" altLang="en-US" sz="1865" b="1" i="0" u="none" strike="noStrike" kern="1200" cap="none" spc="0" normalizeH="0" baseline="0" noProof="0" dirty="0">
                  <a:ln>
                    <a:noFill/>
                  </a:ln>
                  <a:solidFill>
                    <a:srgbClr val="6B0261"/>
                  </a:solidFill>
                  <a:effectLst/>
                  <a:uLnTx/>
                  <a:uFillTx/>
                  <a:latin typeface="微软雅黑" panose="020B0503020204020204" charset="-122"/>
                  <a:ea typeface="微软雅黑" panose="020B0503020204020204" charset="-122"/>
                  <a:cs typeface="微软雅黑" panose="020B0503020204020204" charset="-122"/>
                </a:rPr>
                <a:t>小组成员：朱子轩 刘修铭 梁晓储 陈佳卉</a:t>
              </a:r>
              <a:endParaRPr kumimoji="1" lang="en-US" altLang="zh-CN" sz="1865" b="1" i="0" u="none" strike="noStrike" kern="1200" cap="none" spc="0" normalizeH="0" baseline="0" noProof="0" dirty="0">
                <a:ln>
                  <a:noFill/>
                </a:ln>
                <a:solidFill>
                  <a:srgbClr val="6B026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3" name="矩形 22"/>
            <p:cNvSpPr/>
            <p:nvPr/>
          </p:nvSpPr>
          <p:spPr>
            <a:xfrm>
              <a:off x="1985121" y="2135290"/>
              <a:ext cx="10370432" cy="1110497"/>
            </a:xfrm>
            <a:prstGeom prst="rect">
              <a:avLst/>
            </a:prstGeom>
          </p:spPr>
          <p:txBody>
            <a:bodyPr wrap="square" lIns="91440" tIns="45720" rIns="91440" bIns="4572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5000" b="1" dirty="0">
                  <a:solidFill>
                    <a:srgbClr val="6B0261"/>
                  </a:solidFill>
                  <a:latin typeface="微软雅黑" panose="020B0503020204020204" charset="-122"/>
                  <a:ea typeface="微软雅黑" panose="020B0503020204020204" charset="-122"/>
                </a:rPr>
                <a:t>基于</a:t>
              </a:r>
              <a:r>
                <a:rPr lang="en-US" altLang="zh-CN" sz="5000" b="1" dirty="0">
                  <a:solidFill>
                    <a:srgbClr val="6B0261"/>
                  </a:solidFill>
                  <a:latin typeface="微软雅黑" panose="020B0503020204020204" charset="-122"/>
                  <a:ea typeface="微软雅黑" panose="020B0503020204020204" charset="-122"/>
                </a:rPr>
                <a:t>Neo4j</a:t>
              </a:r>
              <a:r>
                <a:rPr lang="zh-CN" altLang="en-US" sz="5000" b="1" dirty="0">
                  <a:solidFill>
                    <a:srgbClr val="6B0261"/>
                  </a:solidFill>
                  <a:latin typeface="微软雅黑" panose="020B0503020204020204" charset="-122"/>
                  <a:ea typeface="微软雅黑" panose="020B0503020204020204" charset="-122"/>
                </a:rPr>
                <a:t>的</a:t>
              </a:r>
              <a:r>
                <a:rPr lang="en-US" altLang="zh-CN" sz="5000" b="1" dirty="0">
                  <a:solidFill>
                    <a:srgbClr val="6B0261"/>
                  </a:solidFill>
                  <a:latin typeface="微软雅黑" panose="020B0503020204020204" charset="-122"/>
                  <a:ea typeface="微软雅黑" panose="020B0503020204020204" charset="-122"/>
                </a:rPr>
                <a:t>Python</a:t>
              </a:r>
              <a:r>
                <a:rPr lang="zh-CN" altLang="en-US" sz="5000" b="1" dirty="0">
                  <a:solidFill>
                    <a:srgbClr val="6B0261"/>
                  </a:solidFill>
                  <a:latin typeface="微软雅黑" panose="020B0503020204020204" charset="-122"/>
                  <a:ea typeface="微软雅黑" panose="020B0503020204020204" charset="-122"/>
                </a:rPr>
                <a:t>代码提示</a:t>
              </a:r>
              <a:endParaRPr kumimoji="0" lang="zh-CN" altLang="en-US" sz="5000" b="1" i="0" u="none" strike="noStrike" kern="1200" cap="none" spc="0" normalizeH="0" baseline="0" noProof="0" dirty="0">
                <a:ln>
                  <a:noFill/>
                </a:ln>
                <a:solidFill>
                  <a:srgbClr val="6B0261"/>
                </a:solidFill>
                <a:effectLst/>
                <a:uLnTx/>
                <a:uFillTx/>
                <a:latin typeface="微软雅黑" panose="020B0503020204020204" charset="-122"/>
                <a:ea typeface="微软雅黑" panose="020B0503020204020204" charset="-122"/>
              </a:endParaRPr>
            </a:p>
          </p:txBody>
        </p:sp>
        <p:cxnSp>
          <p:nvCxnSpPr>
            <p:cNvPr id="24" name="直接连接符 23"/>
            <p:cNvCxnSpPr/>
            <p:nvPr/>
          </p:nvCxnSpPr>
          <p:spPr>
            <a:xfrm>
              <a:off x="2059461" y="3430718"/>
              <a:ext cx="77117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527823" y="1552169"/>
              <a:ext cx="2387969" cy="3826419"/>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6B0261"/>
            </a:solidFill>
            <a:ln w="5" cap="flat">
              <a:solidFill>
                <a:srgbClr val="6B0261"/>
              </a:solidFill>
              <a:prstDash val="solid"/>
              <a:miter lim="800000"/>
            </a:ln>
          </p:spPr>
          <p:txBody>
            <a:bodyPr vert="horz" wrap="square" lIns="121920" tIns="60960" rIns="121920" bIns="6096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 name="Freeform 6"/>
            <p:cNvSpPr>
              <a:spLocks noEditPoints="1"/>
            </p:cNvSpPr>
            <p:nvPr/>
          </p:nvSpPr>
          <p:spPr bwMode="auto">
            <a:xfrm>
              <a:off x="1768736" y="2937549"/>
              <a:ext cx="182819" cy="2259004"/>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6B0261"/>
            </a:solidFill>
            <a:ln>
              <a:solidFill>
                <a:srgbClr val="6B0261"/>
              </a:solidFill>
            </a:ln>
          </p:spPr>
          <p:txBody>
            <a:bodyPr vert="horz" wrap="square" lIns="121920" tIns="60960" rIns="121920" bIns="6096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nvGrpSpPr>
            <p:cNvPr id="16" name="组合 15"/>
            <p:cNvGrpSpPr/>
            <p:nvPr/>
          </p:nvGrpSpPr>
          <p:grpSpPr>
            <a:xfrm>
              <a:off x="9060979" y="5688285"/>
              <a:ext cx="2861888" cy="923900"/>
              <a:chOff x="335360" y="5733256"/>
              <a:chExt cx="2558835" cy="923900"/>
            </a:xfrm>
          </p:grpSpPr>
          <p:pic>
            <p:nvPicPr>
              <p:cNvPr id="17" name="图片 16"/>
              <p:cNvPicPr>
                <a:picLocks noChangeAspect="1"/>
              </p:cNvPicPr>
              <p:nvPr/>
            </p:nvPicPr>
            <p:blipFill rotWithShape="1">
              <a:blip r:embed="rId4">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2406" r="51576"/>
              <a:stretch>
                <a:fillRect/>
              </a:stretch>
            </p:blipFill>
            <p:spPr>
              <a:xfrm>
                <a:off x="335360" y="5733256"/>
                <a:ext cx="1813536" cy="471003"/>
              </a:xfrm>
              <a:prstGeom prst="rect">
                <a:avLst/>
              </a:prstGeom>
            </p:spPr>
          </p:pic>
          <p:pic>
            <p:nvPicPr>
              <p:cNvPr id="18" name="图片 17"/>
              <p:cNvPicPr>
                <a:picLocks noChangeAspect="1"/>
              </p:cNvPicPr>
              <p:nvPr/>
            </p:nvPicPr>
            <p:blipFill rotWithShape="1">
              <a:blip r:embed="rId4">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1796" t="20354"/>
              <a:stretch>
                <a:fillRect/>
              </a:stretch>
            </p:blipFill>
            <p:spPr>
              <a:xfrm>
                <a:off x="1088893" y="6228891"/>
                <a:ext cx="1805302" cy="428265"/>
              </a:xfrm>
              <a:prstGeom prst="rect">
                <a:avLst/>
              </a:prstGeom>
            </p:spPr>
          </p:pic>
        </p:grpSp>
        <p:pic>
          <p:nvPicPr>
            <p:cNvPr id="4" name="图形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1630" y="-62582"/>
              <a:ext cx="3568028" cy="1399227"/>
            </a:xfrm>
            <a:prstGeom prst="rect">
              <a:avLst/>
            </a:prstGeom>
          </p:spPr>
        </p:pic>
        <p:sp>
          <p:nvSpPr>
            <p:cNvPr id="2" name="矩形 1">
              <a:extLst>
                <a:ext uri="{FF2B5EF4-FFF2-40B4-BE49-F238E27FC236}">
                  <a16:creationId xmlns:a16="http://schemas.microsoft.com/office/drawing/2014/main" id="{3810F9D2-D1D9-BC74-E03A-B774025C7FFA}"/>
                </a:ext>
              </a:extLst>
            </p:cNvPr>
            <p:cNvSpPr/>
            <p:nvPr/>
          </p:nvSpPr>
          <p:spPr>
            <a:xfrm>
              <a:off x="5094724" y="5109921"/>
              <a:ext cx="1991519" cy="1156727"/>
            </a:xfrm>
            <a:prstGeom prst="rect">
              <a:avLst/>
            </a:prstGeom>
          </p:spPr>
          <p:txBody>
            <a:bodyPr wrap="square" lIns="91440" tIns="45720" rIns="91440" bIns="4572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6B0261"/>
                  </a:solidFill>
                  <a:effectLst/>
                  <a:uLnTx/>
                  <a:uFillTx/>
                  <a:latin typeface="Times New Roman" panose="02020603050405020304" pitchFamily="18" charset="0"/>
                  <a:ea typeface="微软雅黑" panose="020B0503020204020204" charset="-122"/>
                  <a:cs typeface="Times New Roman" panose="02020603050405020304" pitchFamily="18" charset="0"/>
                </a:rPr>
                <a:t>GROUP 1</a:t>
              </a:r>
            </a:p>
            <a:p>
              <a:pPr marL="0" marR="0" lvl="0" indent="0" algn="ctr" defTabSz="457200" rtl="0" eaLnBrk="1" fontAlgn="auto" latinLnBrk="0" hangingPunct="1">
                <a:lnSpc>
                  <a:spcPct val="130000"/>
                </a:lnSpc>
                <a:spcBef>
                  <a:spcPts val="0"/>
                </a:spcBef>
                <a:spcAft>
                  <a:spcPts val="0"/>
                </a:spcAft>
                <a:buClrTx/>
                <a:buSzTx/>
                <a:buFontTx/>
                <a:buNone/>
                <a:tabLst/>
                <a:defRPr/>
              </a:pPr>
              <a:r>
                <a:rPr kumimoji="1" lang="en-US" altLang="zh-CN" sz="2800" b="1" dirty="0">
                  <a:solidFill>
                    <a:srgbClr val="6B0261"/>
                  </a:solidFill>
                  <a:latin typeface="Times New Roman" panose="02020603050405020304" pitchFamily="18" charset="0"/>
                  <a:ea typeface="微软雅黑" panose="020B0503020204020204" charset="-122"/>
                  <a:cs typeface="Times New Roman" panose="02020603050405020304" pitchFamily="18" charset="0"/>
                </a:rPr>
                <a:t>2023.07</a:t>
              </a:r>
              <a:endParaRPr kumimoji="1" lang="en-US" altLang="zh-CN" sz="2800" b="1" i="0" u="none" strike="noStrike" kern="1200" cap="none" spc="0" normalizeH="0" baseline="0" noProof="0" dirty="0">
                <a:ln>
                  <a:noFill/>
                </a:ln>
                <a:solidFill>
                  <a:srgbClr val="6B0261"/>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7" name="图片 6">
            <a:extLst>
              <a:ext uri="{FF2B5EF4-FFF2-40B4-BE49-F238E27FC236}">
                <a16:creationId xmlns:a16="http://schemas.microsoft.com/office/drawing/2014/main" id="{1AD76631-EC3E-6848-9B6F-1476AEF22053}"/>
              </a:ext>
            </a:extLst>
          </p:cNvPr>
          <p:cNvPicPr>
            <a:picLocks noChangeAspect="1"/>
          </p:cNvPicPr>
          <p:nvPr/>
        </p:nvPicPr>
        <p:blipFill rotWithShape="1">
          <a:blip r:embed="rId8">
            <a:extLst>
              <a:ext uri="{28A0092B-C50C-407E-A947-70E740481C1C}">
                <a14:useLocalDpi xmlns:a14="http://schemas.microsoft.com/office/drawing/2010/main" val="0"/>
              </a:ext>
            </a:extLst>
          </a:blip>
          <a:srcRect r="79424"/>
          <a:stretch/>
        </p:blipFill>
        <p:spPr>
          <a:xfrm>
            <a:off x="98017" y="50826"/>
            <a:ext cx="2210055" cy="998759"/>
          </a:xfrm>
          <a:prstGeom prst="rect">
            <a:avLst/>
          </a:prstGeom>
        </p:spPr>
      </p:pic>
      <p:pic>
        <p:nvPicPr>
          <p:cNvPr id="10" name="图片 9">
            <a:extLst>
              <a:ext uri="{FF2B5EF4-FFF2-40B4-BE49-F238E27FC236}">
                <a16:creationId xmlns:a16="http://schemas.microsoft.com/office/drawing/2014/main" id="{FEC65B97-D5E8-3BE1-1E72-FE51BE8528EA}"/>
              </a:ext>
            </a:extLst>
          </p:cNvPr>
          <p:cNvPicPr>
            <a:picLocks noChangeAspect="1"/>
          </p:cNvPicPr>
          <p:nvPr/>
        </p:nvPicPr>
        <p:blipFill rotWithShape="1">
          <a:blip r:embed="rId9">
            <a:duotone>
              <a:prstClr val="black"/>
              <a:schemeClr val="tx1">
                <a:tint val="45000"/>
                <a:satMod val="400000"/>
              </a:schemeClr>
            </a:duotone>
            <a:extLst>
              <a:ext uri="{28A0092B-C50C-407E-A947-70E740481C1C}">
                <a14:useLocalDpi xmlns:a14="http://schemas.microsoft.com/office/drawing/2010/main" val="0"/>
              </a:ext>
            </a:extLst>
          </a:blip>
          <a:srcRect l="37788" t="32141" r="37978" b="45799"/>
          <a:stretch/>
        </p:blipFill>
        <p:spPr>
          <a:xfrm>
            <a:off x="10591122" y="1967419"/>
            <a:ext cx="1661984" cy="1512838"/>
          </a:xfrm>
          <a:prstGeom prst="rect">
            <a:avLst/>
          </a:prstGeom>
        </p:spPr>
      </p:pic>
    </p:spTree>
    <p:extLst>
      <p:ext uri="{BB962C8B-B14F-4D97-AF65-F5344CB8AC3E}">
        <p14:creationId xmlns:p14="http://schemas.microsoft.com/office/powerpoint/2010/main" val="1474788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5073650" y="1676488"/>
              <a:ext cx="2438400"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rPr>
                <a:t>03</a:t>
              </a:r>
              <a:endParaRPr kumimoji="0" lang="zh-CN" altLang="en-US"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endParaRPr>
            </a:p>
          </p:txBody>
        </p:sp>
        <p:sp>
          <p:nvSpPr>
            <p:cNvPr id="14" name="文本占位符 7"/>
            <p:cNvSpPr txBox="1"/>
            <p:nvPr/>
          </p:nvSpPr>
          <p:spPr>
            <a:xfrm>
              <a:off x="2103460" y="2895303"/>
              <a:ext cx="7985081" cy="53369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400" dirty="0">
                  <a:solidFill>
                    <a:srgbClr val="7E0C6E"/>
                  </a:solidFill>
                  <a:latin typeface="方正粗黑宋简体" panose="02000000000000000000" pitchFamily="2" charset="-122"/>
                  <a:ea typeface="方正粗黑宋简体" panose="02000000000000000000" pitchFamily="2" charset="-122"/>
                  <a:sym typeface="Forte" panose="03060902040502070203" charset="0"/>
                </a:rPr>
                <a:t>项目简介与实现</a:t>
              </a:r>
              <a:endPar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endParaRPr>
            </a:p>
          </p:txBody>
        </p:sp>
        <p:sp>
          <p:nvSpPr>
            <p:cNvPr id="15" name="文本占位符 8"/>
            <p:cNvSpPr txBox="1"/>
            <p:nvPr/>
          </p:nvSpPr>
          <p:spPr>
            <a:xfrm>
              <a:off x="1582190" y="3556809"/>
              <a:ext cx="9027620" cy="61725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dirty="0">
                  <a:solidFill>
                    <a:srgbClr val="7E0C6E"/>
                  </a:solidFill>
                  <a:latin typeface="方正粗黑宋简体" panose="02000000000000000000" pitchFamily="2" charset="-122"/>
                  <a:ea typeface="方正粗黑宋简体" panose="02000000000000000000" pitchFamily="2" charset="-122"/>
                  <a:sym typeface="Forte" panose="03060902040502070203" charset="0"/>
                </a:rPr>
                <a:t>Introduction to the Project and Implementation</a:t>
              </a:r>
            </a:p>
          </p:txBody>
        </p:sp>
        <p:pic>
          <p:nvPicPr>
            <p:cNvPr id="2" name="图片 1" descr="3cfe46623ec260e3ddb66073058786c"/>
            <p:cNvPicPr>
              <a:picLocks noChangeAspect="1"/>
            </p:cNvPicPr>
            <p:nvPr>
              <p:custDataLst>
                <p:tags r:id="rId1"/>
              </p:custDataLst>
            </p:nvPr>
          </p:nvPicPr>
          <p:blipFill>
            <a:blip r:embed="rId5"/>
            <a:stretch>
              <a:fillRect/>
            </a:stretch>
          </p:blipFill>
          <p:spPr>
            <a:xfrm>
              <a:off x="132714" y="140970"/>
              <a:ext cx="1267870" cy="1260000"/>
            </a:xfrm>
            <a:prstGeom prst="rect">
              <a:avLst/>
            </a:prstGeom>
          </p:spPr>
        </p:pic>
        <p:pic>
          <p:nvPicPr>
            <p:cNvPr id="7" name="图形 6"/>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37967"/>
            <a:stretch>
              <a:fillRect/>
            </a:stretch>
          </p:blipFill>
          <p:spPr>
            <a:xfrm>
              <a:off x="11010265" y="4869180"/>
              <a:ext cx="1181735" cy="1905000"/>
            </a:xfrm>
            <a:prstGeom prst="rect">
              <a:avLst/>
            </a:prstGeom>
          </p:spPr>
        </p:pic>
      </p:grpSp>
      <p:pic>
        <p:nvPicPr>
          <p:cNvPr id="4" name="图片 3">
            <a:extLst>
              <a:ext uri="{FF2B5EF4-FFF2-40B4-BE49-F238E27FC236}">
                <a16:creationId xmlns:a16="http://schemas.microsoft.com/office/drawing/2014/main" id="{098F8EF5-4E3A-2FF6-43C2-80CAE83826C8}"/>
              </a:ext>
            </a:extLst>
          </p:cNvPr>
          <p:cNvPicPr>
            <a:picLocks noChangeAspect="1"/>
          </p:cNvPicPr>
          <p:nvPr/>
        </p:nvPicPr>
        <p:blipFill rotWithShape="1">
          <a:blip r:embed="rId8">
            <a:extLst>
              <a:ext uri="{28A0092B-C50C-407E-A947-70E740481C1C}">
                <a14:useLocalDpi xmlns:a14="http://schemas.microsoft.com/office/drawing/2010/main" val="0"/>
              </a:ext>
            </a:extLst>
          </a:blip>
          <a:srcRect r="79424"/>
          <a:stretch/>
        </p:blipFill>
        <p:spPr>
          <a:xfrm>
            <a:off x="9905237" y="211369"/>
            <a:ext cx="2210055" cy="998759"/>
          </a:xfrm>
          <a:prstGeom prst="rect">
            <a:avLst/>
          </a:prstGeom>
        </p:spPr>
      </p:pic>
    </p:spTree>
    <p:extLst>
      <p:ext uri="{BB962C8B-B14F-4D97-AF65-F5344CB8AC3E}">
        <p14:creationId xmlns:p14="http://schemas.microsoft.com/office/powerpoint/2010/main" val="3214042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0" y="34966"/>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nvGrpSpPr>
          <p:cNvPr id="3" name="组合 2"/>
          <p:cNvGrpSpPr/>
          <p:nvPr/>
        </p:nvGrpSpPr>
        <p:grpSpPr>
          <a:xfrm>
            <a:off x="-30887" y="-1384532"/>
            <a:ext cx="12222887" cy="9162874"/>
            <a:chOff x="-30887" y="-1384532"/>
            <a:chExt cx="12222887" cy="9162874"/>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6"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项目简介与实现</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项目介绍</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2" name="文本框 1"/>
          <p:cNvSpPr txBox="1"/>
          <p:nvPr/>
        </p:nvSpPr>
        <p:spPr>
          <a:xfrm>
            <a:off x="5843212" y="1154501"/>
            <a:ext cx="5718810" cy="4988089"/>
          </a:xfrm>
          <a:prstGeom prst="rect">
            <a:avLst/>
          </a:prstGeom>
          <a:noFill/>
        </p:spPr>
        <p:txBody>
          <a:bodyPr wrap="square" rtlCol="0">
            <a:noAutofit/>
          </a:bodyPr>
          <a:lstStyle/>
          <a:p>
            <a:pPr fontAlgn="auto">
              <a:lnSpc>
                <a:spcPct val="13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本项目基于Neo4j实现Python代码提示，解决了传统编译器由于数据类型不明确、第三方库函数等问题导致的没有代码提示的问题，帮助程序员</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省去借助type()函数实现代码提示的麻烦过程</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。将自定义类或函数加入到Neo4j数据库中，实现了</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根据上下文进行变量类型的推测</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，进而达到代码提示的目的。</a:t>
            </a:r>
          </a:p>
          <a:p>
            <a:pPr fontAlgn="auto">
              <a:lnSpc>
                <a:spcPct val="13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项目选择人工智能方向，主要使用Django架构、Neo4j图数据库支持、Echarts可视化图表、Ace-editor、Jquery、AST等技术点，使用Python语言借助Visual Studio Code完成开发，最终呈现出功能完善、界面美观的</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代码提示器。</a:t>
            </a:r>
          </a:p>
        </p:txBody>
      </p:sp>
      <p:pic>
        <p:nvPicPr>
          <p:cNvPr id="7" name="图片 6" descr="6e2de53477f93d81d2fa8c62f57b4e3">
            <a:extLst>
              <a:ext uri="{FF2B5EF4-FFF2-40B4-BE49-F238E27FC236}">
                <a16:creationId xmlns:a16="http://schemas.microsoft.com/office/drawing/2014/main" id="{DFBDA59E-6219-77B4-F388-D7114EBF1120}"/>
              </a:ext>
            </a:extLst>
          </p:cNvPr>
          <p:cNvPicPr>
            <a:picLocks noChangeAspect="1"/>
          </p:cNvPicPr>
          <p:nvPr/>
        </p:nvPicPr>
        <p:blipFill rotWithShape="1">
          <a:blip r:embed="rId9"/>
          <a:srcRect l="1587" t="960" r="1226" b="1181"/>
          <a:stretch/>
        </p:blipFill>
        <p:spPr>
          <a:xfrm>
            <a:off x="1253837" y="821186"/>
            <a:ext cx="4089810" cy="54309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线连接符 19">
            <a:extLst>
              <a:ext uri="{FF2B5EF4-FFF2-40B4-BE49-F238E27FC236}">
                <a16:creationId xmlns:a16="http://schemas.microsoft.com/office/drawing/2014/main" id="{E715C316-11FC-BB35-0F51-E029B61FDBDE}"/>
              </a:ext>
            </a:extLst>
          </p:cNvPr>
          <p:cNvCxnSpPr>
            <a:cxnSpLocks/>
          </p:cNvCxnSpPr>
          <p:nvPr/>
        </p:nvCxnSpPr>
        <p:spPr>
          <a:xfrm>
            <a:off x="709423" y="1890406"/>
            <a:ext cx="0" cy="201415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3281502-7935-1FA8-CDE0-BA5955B8681E}"/>
              </a:ext>
            </a:extLst>
          </p:cNvPr>
          <p:cNvSpPr txBox="1"/>
          <p:nvPr/>
        </p:nvSpPr>
        <p:spPr>
          <a:xfrm>
            <a:off x="993994" y="1794065"/>
            <a:ext cx="2430414"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KaiTi" panose="02010609060101010101" pitchFamily="49" charset="-122"/>
                <a:cs typeface="+mn-cs"/>
              </a:rPr>
              <a:t>分析网页结构，查找到需要爬取信息</a:t>
            </a:r>
          </a:p>
        </p:txBody>
      </p:sp>
      <p:sp>
        <p:nvSpPr>
          <p:cNvPr id="31" name="文本框 30">
            <a:extLst>
              <a:ext uri="{FF2B5EF4-FFF2-40B4-BE49-F238E27FC236}">
                <a16:creationId xmlns:a16="http://schemas.microsoft.com/office/drawing/2014/main" id="{90E1AED9-2038-0019-BBCC-85897EA60C7E}"/>
              </a:ext>
            </a:extLst>
          </p:cNvPr>
          <p:cNvSpPr txBox="1"/>
          <p:nvPr/>
        </p:nvSpPr>
        <p:spPr>
          <a:xfrm>
            <a:off x="3261727" y="4395620"/>
            <a:ext cx="2221826"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KaiTi" panose="02010609060101010101" pitchFamily="49" charset="-122"/>
                <a:cs typeface="+mn-cs"/>
              </a:rPr>
              <a:t>根据定位关键信息编写爬虫程序</a:t>
            </a:r>
          </a:p>
        </p:txBody>
      </p:sp>
      <p:sp>
        <p:nvSpPr>
          <p:cNvPr id="33" name="文本框 32">
            <a:extLst>
              <a:ext uri="{FF2B5EF4-FFF2-40B4-BE49-F238E27FC236}">
                <a16:creationId xmlns:a16="http://schemas.microsoft.com/office/drawing/2014/main" id="{62F050C8-F106-766A-F942-E1935808E0A1}"/>
              </a:ext>
            </a:extLst>
          </p:cNvPr>
          <p:cNvSpPr txBox="1"/>
          <p:nvPr/>
        </p:nvSpPr>
        <p:spPr>
          <a:xfrm>
            <a:off x="5422005" y="1764831"/>
            <a:ext cx="2654064"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KaiTi" panose="02010609060101010101" pitchFamily="49" charset="-122"/>
                <a:cs typeface="+mn-cs"/>
              </a:rPr>
              <a:t>得到原始数据，进行初步筛选</a:t>
            </a:r>
          </a:p>
        </p:txBody>
      </p:sp>
      <p:sp>
        <p:nvSpPr>
          <p:cNvPr id="16" name="文本框 15">
            <a:extLst>
              <a:ext uri="{FF2B5EF4-FFF2-40B4-BE49-F238E27FC236}">
                <a16:creationId xmlns:a16="http://schemas.microsoft.com/office/drawing/2014/main" id="{0CBB6595-36FB-C6EA-B2CA-8B10881FE706}"/>
              </a:ext>
            </a:extLst>
          </p:cNvPr>
          <p:cNvSpPr txBox="1"/>
          <p:nvPr/>
        </p:nvSpPr>
        <p:spPr>
          <a:xfrm>
            <a:off x="448528" y="1836959"/>
            <a:ext cx="8246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E0C6E"/>
                </a:solidFill>
                <a:effectLst/>
                <a:uLnTx/>
                <a:uFillTx/>
                <a:latin typeface="Times New Roman" panose="02020603050405020304" pitchFamily="18" charset="0"/>
                <a:ea typeface="宋体" panose="02010600030101010101" pitchFamily="2" charset="-122"/>
                <a:cs typeface="Times New Roman" panose="02020603050405020304" pitchFamily="18" charset="0"/>
              </a:rPr>
              <a:t>01</a:t>
            </a:r>
            <a:endParaRPr kumimoji="0" lang="zh-CN" altLang="en-US" sz="2400" b="1" i="0" u="none" strike="noStrike" kern="1200" cap="none" spc="0" normalizeH="0" baseline="0" noProof="0" dirty="0">
              <a:ln>
                <a:noFill/>
              </a:ln>
              <a:solidFill>
                <a:srgbClr val="7E0C6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3EA047BB-2C39-F30D-3E38-0EAFFAA4091E}"/>
              </a:ext>
            </a:extLst>
          </p:cNvPr>
          <p:cNvSpPr txBox="1"/>
          <p:nvPr/>
        </p:nvSpPr>
        <p:spPr>
          <a:xfrm>
            <a:off x="2578489" y="4426397"/>
            <a:ext cx="824666" cy="461665"/>
          </a:xfrm>
          <a:prstGeom prst="rect">
            <a:avLst/>
          </a:prstGeom>
          <a:noFill/>
        </p:spPr>
        <p:txBody>
          <a:bodyPr wrap="square" rtlCol="0">
            <a:spAutoFit/>
          </a:bodyPr>
          <a:lstStyle/>
          <a:p>
            <a:r>
              <a:rPr lang="en-US" altLang="zh-CN" sz="24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02</a:t>
            </a:r>
            <a:endParaRPr lang="zh-CN" altLang="en-US" sz="24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CAED5A34-2520-A245-77C9-DBF004D93544}"/>
              </a:ext>
            </a:extLst>
          </p:cNvPr>
          <p:cNvSpPr txBox="1"/>
          <p:nvPr/>
        </p:nvSpPr>
        <p:spPr>
          <a:xfrm>
            <a:off x="4733691" y="1816656"/>
            <a:ext cx="824666" cy="461665"/>
          </a:xfrm>
          <a:prstGeom prst="rect">
            <a:avLst/>
          </a:prstGeom>
          <a:noFill/>
        </p:spPr>
        <p:txBody>
          <a:bodyPr wrap="square" rtlCol="0">
            <a:spAutoFit/>
          </a:bodyPr>
          <a:lstStyle/>
          <a:p>
            <a:r>
              <a:rPr lang="en-US" altLang="zh-CN" sz="24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03</a:t>
            </a:r>
            <a:endParaRPr lang="zh-CN" altLang="en-US" sz="24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8" name="组合 17">
            <a:extLst>
              <a:ext uri="{FF2B5EF4-FFF2-40B4-BE49-F238E27FC236}">
                <a16:creationId xmlns:a16="http://schemas.microsoft.com/office/drawing/2014/main" id="{40A5F822-72FC-1BBC-686F-795959A62996}"/>
              </a:ext>
            </a:extLst>
          </p:cNvPr>
          <p:cNvGrpSpPr/>
          <p:nvPr/>
        </p:nvGrpSpPr>
        <p:grpSpPr>
          <a:xfrm>
            <a:off x="-79826" y="2927935"/>
            <a:ext cx="14525719" cy="1359992"/>
            <a:chOff x="1" y="2644912"/>
            <a:chExt cx="14525719" cy="1359992"/>
          </a:xfrm>
          <a:solidFill>
            <a:srgbClr val="850D74"/>
          </a:solidFill>
        </p:grpSpPr>
        <p:sp>
          <p:nvSpPr>
            <p:cNvPr id="14" name="任意形状 13">
              <a:extLst>
                <a:ext uri="{FF2B5EF4-FFF2-40B4-BE49-F238E27FC236}">
                  <a16:creationId xmlns:a16="http://schemas.microsoft.com/office/drawing/2014/main" id="{FAEF88FA-AF4C-2943-045E-8360D95A5965}"/>
                </a:ext>
              </a:extLst>
            </p:cNvPr>
            <p:cNvSpPr/>
            <p:nvPr/>
          </p:nvSpPr>
          <p:spPr>
            <a:xfrm>
              <a:off x="1" y="2644912"/>
              <a:ext cx="4999401" cy="1359992"/>
            </a:xfrm>
            <a:custGeom>
              <a:avLst/>
              <a:gdLst/>
              <a:ahLst/>
              <a:cxnLst/>
              <a:rect l="0" t="0" r="0" b="0"/>
              <a:pathLst>
                <a:path w="6489305" h="1695199">
                  <a:moveTo>
                    <a:pt x="2433574" y="21621"/>
                  </a:moveTo>
                  <a:cubicBezTo>
                    <a:pt x="2413919" y="38932"/>
                    <a:pt x="2371898" y="280622"/>
                    <a:pt x="2309905" y="732918"/>
                  </a:cubicBezTo>
                  <a:cubicBezTo>
                    <a:pt x="2289075" y="884896"/>
                    <a:pt x="2268586" y="1018220"/>
                    <a:pt x="2264375" y="1029195"/>
                  </a:cubicBezTo>
                  <a:cubicBezTo>
                    <a:pt x="2257699" y="1046591"/>
                    <a:pt x="2217559" y="979419"/>
                    <a:pt x="2169211" y="869946"/>
                  </a:cubicBezTo>
                  <a:cubicBezTo>
                    <a:pt x="2157201" y="842753"/>
                    <a:pt x="2124352" y="873713"/>
                    <a:pt x="2113686" y="922279"/>
                  </a:cubicBezTo>
                  <a:cubicBezTo>
                    <a:pt x="2100901" y="980489"/>
                    <a:pt x="2077511" y="946240"/>
                    <a:pt x="2045430" y="822334"/>
                  </a:cubicBezTo>
                  <a:cubicBezTo>
                    <a:pt x="2030597" y="765044"/>
                    <a:pt x="2012348" y="714393"/>
                    <a:pt x="2004876" y="709775"/>
                  </a:cubicBezTo>
                  <a:cubicBezTo>
                    <a:pt x="1977689" y="692973"/>
                    <a:pt x="1948633" y="719383"/>
                    <a:pt x="1930004" y="777829"/>
                  </a:cubicBezTo>
                  <a:lnTo>
                    <a:pt x="1910954" y="837596"/>
                  </a:lnTo>
                  <a:lnTo>
                    <a:pt x="1709759" y="850296"/>
                  </a:lnTo>
                  <a:lnTo>
                    <a:pt x="1688030" y="920146"/>
                  </a:lnTo>
                  <a:cubicBezTo>
                    <a:pt x="1659500" y="1011863"/>
                    <a:pt x="1628162" y="1129095"/>
                    <a:pt x="1595293" y="1267067"/>
                  </a:cubicBezTo>
                  <a:cubicBezTo>
                    <a:pt x="1579536" y="1333208"/>
                    <a:pt x="1564776" y="1372194"/>
                    <a:pt x="1559231" y="1362317"/>
                  </a:cubicBezTo>
                  <a:cubicBezTo>
                    <a:pt x="1554068" y="1353120"/>
                    <a:pt x="1532459" y="1205579"/>
                    <a:pt x="1511210" y="1034446"/>
                  </a:cubicBezTo>
                  <a:cubicBezTo>
                    <a:pt x="1489962" y="863313"/>
                    <a:pt x="1466769" y="677576"/>
                    <a:pt x="1459669" y="621696"/>
                  </a:cubicBezTo>
                  <a:cubicBezTo>
                    <a:pt x="1446893" y="521127"/>
                    <a:pt x="1409304" y="163072"/>
                    <a:pt x="1409304" y="141939"/>
                  </a:cubicBezTo>
                  <a:cubicBezTo>
                    <a:pt x="1409304" y="135911"/>
                    <a:pt x="1393588" y="129948"/>
                    <a:pt x="1374379" y="128688"/>
                  </a:cubicBezTo>
                  <a:lnTo>
                    <a:pt x="1339454" y="126396"/>
                  </a:lnTo>
                  <a:lnTo>
                    <a:pt x="1287100" y="437546"/>
                  </a:lnTo>
                  <a:cubicBezTo>
                    <a:pt x="1258305" y="608678"/>
                    <a:pt x="1233428" y="772727"/>
                    <a:pt x="1231818" y="802099"/>
                  </a:cubicBezTo>
                  <a:lnTo>
                    <a:pt x="1228892" y="855502"/>
                  </a:lnTo>
                  <a:lnTo>
                    <a:pt x="1060054" y="850296"/>
                  </a:lnTo>
                  <a:lnTo>
                    <a:pt x="1049916" y="951896"/>
                  </a:lnTo>
                  <a:cubicBezTo>
                    <a:pt x="1027102" y="1180529"/>
                    <a:pt x="1025583" y="1177361"/>
                    <a:pt x="964265" y="773272"/>
                  </a:cubicBezTo>
                  <a:cubicBezTo>
                    <a:pt x="915530" y="452105"/>
                    <a:pt x="903409" y="393478"/>
                    <a:pt x="886171" y="395556"/>
                  </a:cubicBezTo>
                  <a:cubicBezTo>
                    <a:pt x="857996" y="398952"/>
                    <a:pt x="795962" y="553015"/>
                    <a:pt x="755484" y="720121"/>
                  </a:cubicBezTo>
                  <a:lnTo>
                    <a:pt x="722413" y="856646"/>
                  </a:lnTo>
                  <a:lnTo>
                    <a:pt x="367359" y="856646"/>
                  </a:lnTo>
                  <a:cubicBezTo>
                    <a:pt x="40101" y="856646"/>
                    <a:pt x="11806" y="858386"/>
                    <a:pt x="5945" y="878871"/>
                  </a:cubicBezTo>
                  <a:cubicBezTo>
                    <a:pt x="0" y="899647"/>
                    <a:pt x="24620" y="901267"/>
                    <a:pt x="383691" y="903715"/>
                  </a:cubicBezTo>
                  <a:cubicBezTo>
                    <a:pt x="675650" y="905706"/>
                    <a:pt x="768257" y="902659"/>
                    <a:pt x="769717" y="891015"/>
                  </a:cubicBezTo>
                  <a:cubicBezTo>
                    <a:pt x="770774" y="882590"/>
                    <a:pt x="791649" y="809973"/>
                    <a:pt x="816105" y="729646"/>
                  </a:cubicBezTo>
                  <a:cubicBezTo>
                    <a:pt x="867607" y="560488"/>
                    <a:pt x="859613" y="546512"/>
                    <a:pt x="914170" y="901096"/>
                  </a:cubicBezTo>
                  <a:cubicBezTo>
                    <a:pt x="960719" y="1203627"/>
                    <a:pt x="1012276" y="1469879"/>
                    <a:pt x="1025287" y="1474925"/>
                  </a:cubicBezTo>
                  <a:cubicBezTo>
                    <a:pt x="1030439" y="1476922"/>
                    <a:pt x="1041098" y="1481502"/>
                    <a:pt x="1048974" y="1485101"/>
                  </a:cubicBezTo>
                  <a:cubicBezTo>
                    <a:pt x="1069847" y="1494641"/>
                    <a:pt x="1073683" y="1473498"/>
                    <a:pt x="1102938" y="1187682"/>
                  </a:cubicBezTo>
                  <a:cubicBezTo>
                    <a:pt x="1117548" y="1044950"/>
                    <a:pt x="1131021" y="920976"/>
                    <a:pt x="1132878" y="912185"/>
                  </a:cubicBezTo>
                  <a:cubicBezTo>
                    <a:pt x="1134966" y="902296"/>
                    <a:pt x="1162873" y="894713"/>
                    <a:pt x="1206061" y="892298"/>
                  </a:cubicBezTo>
                  <a:lnTo>
                    <a:pt x="1275868" y="888396"/>
                  </a:lnTo>
                  <a:lnTo>
                    <a:pt x="1297919" y="755046"/>
                  </a:lnTo>
                  <a:cubicBezTo>
                    <a:pt x="1310047" y="681703"/>
                    <a:pt x="1332091" y="571330"/>
                    <a:pt x="1346905" y="509772"/>
                  </a:cubicBezTo>
                  <a:cubicBezTo>
                    <a:pt x="1361719" y="448214"/>
                    <a:pt x="1372747" y="396779"/>
                    <a:pt x="1371413" y="395472"/>
                  </a:cubicBezTo>
                  <a:cubicBezTo>
                    <a:pt x="1370078" y="394165"/>
                    <a:pt x="1386769" y="538828"/>
                    <a:pt x="1408503" y="716946"/>
                  </a:cubicBezTo>
                  <a:cubicBezTo>
                    <a:pt x="1504740" y="1505621"/>
                    <a:pt x="1514765" y="1570100"/>
                    <a:pt x="1545049" y="1595234"/>
                  </a:cubicBezTo>
                  <a:cubicBezTo>
                    <a:pt x="1559248" y="1607018"/>
                    <a:pt x="1565178" y="1605056"/>
                    <a:pt x="1573546" y="1585805"/>
                  </a:cubicBezTo>
                  <a:cubicBezTo>
                    <a:pt x="1583469" y="1562980"/>
                    <a:pt x="1722600" y="1027192"/>
                    <a:pt x="1736508" y="958246"/>
                  </a:cubicBezTo>
                  <a:cubicBezTo>
                    <a:pt x="1745238" y="914968"/>
                    <a:pt x="1765563" y="907446"/>
                    <a:pt x="1873778" y="907446"/>
                  </a:cubicBezTo>
                  <a:cubicBezTo>
                    <a:pt x="1947037" y="907446"/>
                    <a:pt x="1969336" y="902989"/>
                    <a:pt x="1978563" y="886502"/>
                  </a:cubicBezTo>
                  <a:cubicBezTo>
                    <a:pt x="1988238" y="869213"/>
                    <a:pt x="1991448" y="871983"/>
                    <a:pt x="1996956" y="902377"/>
                  </a:cubicBezTo>
                  <a:cubicBezTo>
                    <a:pt x="2015691" y="1005775"/>
                    <a:pt x="2052770" y="1114900"/>
                    <a:pt x="2073041" y="1126299"/>
                  </a:cubicBezTo>
                  <a:cubicBezTo>
                    <a:pt x="2098036" y="1140355"/>
                    <a:pt x="2133204" y="1119644"/>
                    <a:pt x="2133204" y="1090868"/>
                  </a:cubicBezTo>
                  <a:cubicBezTo>
                    <a:pt x="2133204" y="1081700"/>
                    <a:pt x="2139080" y="1058746"/>
                    <a:pt x="2146261" y="1039857"/>
                  </a:cubicBezTo>
                  <a:cubicBezTo>
                    <a:pt x="2158909" y="1006591"/>
                    <a:pt x="2160884" y="1008754"/>
                    <a:pt x="2209304" y="1108881"/>
                  </a:cubicBezTo>
                  <a:cubicBezTo>
                    <a:pt x="2259485" y="1212648"/>
                    <a:pt x="2277609" y="1231289"/>
                    <a:pt x="2288195" y="1190021"/>
                  </a:cubicBezTo>
                  <a:cubicBezTo>
                    <a:pt x="2307589" y="1114414"/>
                    <a:pt x="2403578" y="584729"/>
                    <a:pt x="2411530" y="509435"/>
                  </a:cubicBezTo>
                  <a:cubicBezTo>
                    <a:pt x="2417981" y="448348"/>
                    <a:pt x="2424257" y="601933"/>
                    <a:pt x="2430647" y="977296"/>
                  </a:cubicBezTo>
                  <a:cubicBezTo>
                    <a:pt x="2439404" y="1491601"/>
                    <a:pt x="2441989" y="1537974"/>
                    <a:pt x="2463122" y="1559682"/>
                  </a:cubicBezTo>
                  <a:cubicBezTo>
                    <a:pt x="2485463" y="1582631"/>
                    <a:pt x="2486547" y="1582456"/>
                    <a:pt x="2503318" y="1553188"/>
                  </a:cubicBezTo>
                  <a:cubicBezTo>
                    <a:pt x="2512798" y="1536644"/>
                    <a:pt x="2542474" y="1434591"/>
                    <a:pt x="2569264" y="1326402"/>
                  </a:cubicBezTo>
                  <a:cubicBezTo>
                    <a:pt x="2669490" y="921658"/>
                    <a:pt x="2695881" y="824949"/>
                    <a:pt x="2705575" y="826891"/>
                  </a:cubicBezTo>
                  <a:cubicBezTo>
                    <a:pt x="2711051" y="827988"/>
                    <a:pt x="2724701" y="846618"/>
                    <a:pt x="2735908" y="868291"/>
                  </a:cubicBezTo>
                  <a:lnTo>
                    <a:pt x="2756286" y="907697"/>
                  </a:lnTo>
                  <a:lnTo>
                    <a:pt x="3341888" y="898046"/>
                  </a:lnTo>
                  <a:cubicBezTo>
                    <a:pt x="3842215" y="889801"/>
                    <a:pt x="3929071" y="885622"/>
                    <a:pt x="3938339" y="869346"/>
                  </a:cubicBezTo>
                  <a:cubicBezTo>
                    <a:pt x="3944305" y="858869"/>
                    <a:pt x="3961620" y="816006"/>
                    <a:pt x="3976817" y="774096"/>
                  </a:cubicBezTo>
                  <a:lnTo>
                    <a:pt x="4004447" y="697896"/>
                  </a:lnTo>
                  <a:lnTo>
                    <a:pt x="4028834" y="748271"/>
                  </a:lnTo>
                  <a:cubicBezTo>
                    <a:pt x="4042247" y="775977"/>
                    <a:pt x="4076019" y="875990"/>
                    <a:pt x="4103884" y="970521"/>
                  </a:cubicBezTo>
                  <a:cubicBezTo>
                    <a:pt x="4188379" y="1257175"/>
                    <a:pt x="4244146" y="1413781"/>
                    <a:pt x="4264509" y="1421595"/>
                  </a:cubicBezTo>
                  <a:cubicBezTo>
                    <a:pt x="4287020" y="1430233"/>
                    <a:pt x="4286932" y="1430544"/>
                    <a:pt x="4303931" y="1282096"/>
                  </a:cubicBezTo>
                  <a:cubicBezTo>
                    <a:pt x="4311130" y="1219231"/>
                    <a:pt x="4325502" y="1093501"/>
                    <a:pt x="4335869" y="1002696"/>
                  </a:cubicBezTo>
                  <a:cubicBezTo>
                    <a:pt x="4363763" y="758376"/>
                    <a:pt x="4410853" y="431544"/>
                    <a:pt x="4415956" y="446851"/>
                  </a:cubicBezTo>
                  <a:cubicBezTo>
                    <a:pt x="4418404" y="454195"/>
                    <a:pt x="4430140" y="553689"/>
                    <a:pt x="4442037" y="667950"/>
                  </a:cubicBezTo>
                  <a:cubicBezTo>
                    <a:pt x="4463248" y="871669"/>
                    <a:pt x="4464297" y="875892"/>
                    <a:pt x="4496138" y="885784"/>
                  </a:cubicBezTo>
                  <a:cubicBezTo>
                    <a:pt x="4523299" y="894221"/>
                    <a:pt x="4531460" y="890545"/>
                    <a:pt x="4546040" y="863302"/>
                  </a:cubicBezTo>
                  <a:cubicBezTo>
                    <a:pt x="4555627" y="845389"/>
                    <a:pt x="4564455" y="832277"/>
                    <a:pt x="4565658" y="834164"/>
                  </a:cubicBezTo>
                  <a:cubicBezTo>
                    <a:pt x="4566860" y="836052"/>
                    <a:pt x="4624069" y="1028216"/>
                    <a:pt x="4692787" y="1261195"/>
                  </a:cubicBezTo>
                  <a:cubicBezTo>
                    <a:pt x="4767167" y="1513370"/>
                    <a:pt x="4824808" y="1687511"/>
                    <a:pt x="4835220" y="1691507"/>
                  </a:cubicBezTo>
                  <a:cubicBezTo>
                    <a:pt x="4844840" y="1695198"/>
                    <a:pt x="4858648" y="1692282"/>
                    <a:pt x="4865905" y="1685025"/>
                  </a:cubicBezTo>
                  <a:cubicBezTo>
                    <a:pt x="4873505" y="1677425"/>
                    <a:pt x="4886342" y="1521932"/>
                    <a:pt x="4896187" y="1318214"/>
                  </a:cubicBezTo>
                  <a:cubicBezTo>
                    <a:pt x="4905586" y="1123724"/>
                    <a:pt x="4917429" y="913161"/>
                    <a:pt x="4922504" y="850296"/>
                  </a:cubicBezTo>
                  <a:lnTo>
                    <a:pt x="4931733" y="735996"/>
                  </a:lnTo>
                  <a:lnTo>
                    <a:pt x="4953295" y="816338"/>
                  </a:lnTo>
                  <a:cubicBezTo>
                    <a:pt x="4965155" y="860526"/>
                    <a:pt x="4976995" y="897674"/>
                    <a:pt x="4979606" y="898888"/>
                  </a:cubicBezTo>
                  <a:cubicBezTo>
                    <a:pt x="4982217" y="900102"/>
                    <a:pt x="5322968" y="902391"/>
                    <a:pt x="5736829" y="903974"/>
                  </a:cubicBezTo>
                  <a:cubicBezTo>
                    <a:pt x="6478837" y="906811"/>
                    <a:pt x="6489304" y="906502"/>
                    <a:pt x="6489304" y="881749"/>
                  </a:cubicBezTo>
                  <a:cubicBezTo>
                    <a:pt x="6489304" y="857039"/>
                    <a:pt x="6477982" y="856646"/>
                    <a:pt x="5766154" y="856646"/>
                  </a:cubicBezTo>
                  <a:cubicBezTo>
                    <a:pt x="5237266" y="856646"/>
                    <a:pt x="5040592" y="852745"/>
                    <a:pt x="5034028" y="842124"/>
                  </a:cubicBezTo>
                  <a:cubicBezTo>
                    <a:pt x="5029092" y="834137"/>
                    <a:pt x="5009068" y="742663"/>
                    <a:pt x="4989531" y="638848"/>
                  </a:cubicBezTo>
                  <a:cubicBezTo>
                    <a:pt x="4969994" y="535034"/>
                    <a:pt x="4950653" y="444663"/>
                    <a:pt x="4946550" y="438025"/>
                  </a:cubicBezTo>
                  <a:cubicBezTo>
                    <a:pt x="4942447" y="431387"/>
                    <a:pt x="4931261" y="428960"/>
                    <a:pt x="4921691" y="432632"/>
                  </a:cubicBezTo>
                  <a:cubicBezTo>
                    <a:pt x="4891368" y="444268"/>
                    <a:pt x="4869349" y="662087"/>
                    <a:pt x="4830178" y="1337907"/>
                  </a:cubicBezTo>
                  <a:lnTo>
                    <a:pt x="4821790" y="1482618"/>
                  </a:lnTo>
                  <a:lnTo>
                    <a:pt x="4780549" y="1356957"/>
                  </a:lnTo>
                  <a:cubicBezTo>
                    <a:pt x="4730723" y="1205139"/>
                    <a:pt x="4630109" y="846180"/>
                    <a:pt x="4615962" y="769765"/>
                  </a:cubicBezTo>
                  <a:cubicBezTo>
                    <a:pt x="4603790" y="704014"/>
                    <a:pt x="4577058" y="688742"/>
                    <a:pt x="4546064" y="729831"/>
                  </a:cubicBezTo>
                  <a:lnTo>
                    <a:pt x="4523774" y="759382"/>
                  </a:lnTo>
                  <a:lnTo>
                    <a:pt x="4510222" y="715939"/>
                  </a:lnTo>
                  <a:cubicBezTo>
                    <a:pt x="4495447" y="668579"/>
                    <a:pt x="4477924" y="529213"/>
                    <a:pt x="4456737" y="290542"/>
                  </a:cubicBezTo>
                  <a:cubicBezTo>
                    <a:pt x="4449249" y="206198"/>
                    <a:pt x="4442027" y="126527"/>
                    <a:pt x="4440688" y="113497"/>
                  </a:cubicBezTo>
                  <a:cubicBezTo>
                    <a:pt x="4438376" y="90994"/>
                    <a:pt x="4424998" y="86801"/>
                    <a:pt x="4386869" y="96630"/>
                  </a:cubicBezTo>
                  <a:cubicBezTo>
                    <a:pt x="4374680" y="99772"/>
                    <a:pt x="4364308" y="159746"/>
                    <a:pt x="4349873" y="310546"/>
                  </a:cubicBezTo>
                  <a:cubicBezTo>
                    <a:pt x="4328183" y="537126"/>
                    <a:pt x="4314679" y="665026"/>
                    <a:pt x="4291542" y="862996"/>
                  </a:cubicBezTo>
                  <a:cubicBezTo>
                    <a:pt x="4283379" y="932846"/>
                    <a:pt x="4272856" y="1041219"/>
                    <a:pt x="4268159" y="1103824"/>
                  </a:cubicBezTo>
                  <a:lnTo>
                    <a:pt x="4259620" y="1217652"/>
                  </a:lnTo>
                  <a:lnTo>
                    <a:pt x="4232381" y="1154624"/>
                  </a:lnTo>
                  <a:cubicBezTo>
                    <a:pt x="4217400" y="1119959"/>
                    <a:pt x="4170111" y="975513"/>
                    <a:pt x="4127295" y="833633"/>
                  </a:cubicBezTo>
                  <a:cubicBezTo>
                    <a:pt x="4052775" y="586698"/>
                    <a:pt x="4048031" y="575568"/>
                    <a:pt x="4016320" y="573283"/>
                  </a:cubicBezTo>
                  <a:cubicBezTo>
                    <a:pt x="3984756" y="571009"/>
                    <a:pt x="3981131" y="577632"/>
                    <a:pt x="3939423" y="713771"/>
                  </a:cubicBezTo>
                  <a:lnTo>
                    <a:pt x="3895652" y="856646"/>
                  </a:lnTo>
                  <a:lnTo>
                    <a:pt x="2807085" y="856646"/>
                  </a:lnTo>
                  <a:lnTo>
                    <a:pt x="2762402" y="786796"/>
                  </a:lnTo>
                  <a:cubicBezTo>
                    <a:pt x="2721145" y="722302"/>
                    <a:pt x="2690334" y="701525"/>
                    <a:pt x="2674334" y="727413"/>
                  </a:cubicBezTo>
                  <a:cubicBezTo>
                    <a:pt x="2667287" y="738816"/>
                    <a:pt x="2563630" y="1079254"/>
                    <a:pt x="2526712" y="1212246"/>
                  </a:cubicBezTo>
                  <a:cubicBezTo>
                    <a:pt x="2504645" y="1291740"/>
                    <a:pt x="2503744" y="1292916"/>
                    <a:pt x="2502362" y="1243996"/>
                  </a:cubicBezTo>
                  <a:cubicBezTo>
                    <a:pt x="2500013" y="1160811"/>
                    <a:pt x="2487129" y="25617"/>
                    <a:pt x="2488416" y="15271"/>
                  </a:cubicBezTo>
                  <a:cubicBezTo>
                    <a:pt x="2490316" y="0"/>
                    <a:pt x="2453248" y="4292"/>
                    <a:pt x="2433574" y="2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mn-cs"/>
              </a:endParaRPr>
            </a:p>
          </p:txBody>
        </p:sp>
        <p:sp>
          <p:nvSpPr>
            <p:cNvPr id="10" name="任意形状 13">
              <a:extLst>
                <a:ext uri="{FF2B5EF4-FFF2-40B4-BE49-F238E27FC236}">
                  <a16:creationId xmlns:a16="http://schemas.microsoft.com/office/drawing/2014/main" id="{CEA9A4BF-0D50-D1C1-5277-2484DDCA901C}"/>
                </a:ext>
              </a:extLst>
            </p:cNvPr>
            <p:cNvSpPr/>
            <p:nvPr/>
          </p:nvSpPr>
          <p:spPr>
            <a:xfrm>
              <a:off x="4438334" y="2644912"/>
              <a:ext cx="5230066" cy="1359992"/>
            </a:xfrm>
            <a:custGeom>
              <a:avLst/>
              <a:gdLst/>
              <a:ahLst/>
              <a:cxnLst/>
              <a:rect l="0" t="0" r="0" b="0"/>
              <a:pathLst>
                <a:path w="6489305" h="1695199">
                  <a:moveTo>
                    <a:pt x="2433574" y="21621"/>
                  </a:moveTo>
                  <a:cubicBezTo>
                    <a:pt x="2413919" y="38932"/>
                    <a:pt x="2371898" y="280622"/>
                    <a:pt x="2309905" y="732918"/>
                  </a:cubicBezTo>
                  <a:cubicBezTo>
                    <a:pt x="2289075" y="884896"/>
                    <a:pt x="2268586" y="1018220"/>
                    <a:pt x="2264375" y="1029195"/>
                  </a:cubicBezTo>
                  <a:cubicBezTo>
                    <a:pt x="2257699" y="1046591"/>
                    <a:pt x="2217559" y="979419"/>
                    <a:pt x="2169211" y="869946"/>
                  </a:cubicBezTo>
                  <a:cubicBezTo>
                    <a:pt x="2157201" y="842753"/>
                    <a:pt x="2124352" y="873713"/>
                    <a:pt x="2113686" y="922279"/>
                  </a:cubicBezTo>
                  <a:cubicBezTo>
                    <a:pt x="2100901" y="980489"/>
                    <a:pt x="2077511" y="946240"/>
                    <a:pt x="2045430" y="822334"/>
                  </a:cubicBezTo>
                  <a:cubicBezTo>
                    <a:pt x="2030597" y="765044"/>
                    <a:pt x="2012348" y="714393"/>
                    <a:pt x="2004876" y="709775"/>
                  </a:cubicBezTo>
                  <a:cubicBezTo>
                    <a:pt x="1977689" y="692973"/>
                    <a:pt x="1948633" y="719383"/>
                    <a:pt x="1930004" y="777829"/>
                  </a:cubicBezTo>
                  <a:lnTo>
                    <a:pt x="1910954" y="837596"/>
                  </a:lnTo>
                  <a:lnTo>
                    <a:pt x="1709759" y="850296"/>
                  </a:lnTo>
                  <a:lnTo>
                    <a:pt x="1688030" y="920146"/>
                  </a:lnTo>
                  <a:cubicBezTo>
                    <a:pt x="1659500" y="1011863"/>
                    <a:pt x="1628162" y="1129095"/>
                    <a:pt x="1595293" y="1267067"/>
                  </a:cubicBezTo>
                  <a:cubicBezTo>
                    <a:pt x="1579536" y="1333208"/>
                    <a:pt x="1564776" y="1372194"/>
                    <a:pt x="1559231" y="1362317"/>
                  </a:cubicBezTo>
                  <a:cubicBezTo>
                    <a:pt x="1554068" y="1353120"/>
                    <a:pt x="1532459" y="1205579"/>
                    <a:pt x="1511210" y="1034446"/>
                  </a:cubicBezTo>
                  <a:cubicBezTo>
                    <a:pt x="1489962" y="863313"/>
                    <a:pt x="1466769" y="677576"/>
                    <a:pt x="1459669" y="621696"/>
                  </a:cubicBezTo>
                  <a:cubicBezTo>
                    <a:pt x="1446893" y="521127"/>
                    <a:pt x="1409304" y="163072"/>
                    <a:pt x="1409304" y="141939"/>
                  </a:cubicBezTo>
                  <a:cubicBezTo>
                    <a:pt x="1409304" y="135911"/>
                    <a:pt x="1393588" y="129948"/>
                    <a:pt x="1374379" y="128688"/>
                  </a:cubicBezTo>
                  <a:lnTo>
                    <a:pt x="1339454" y="126396"/>
                  </a:lnTo>
                  <a:lnTo>
                    <a:pt x="1287100" y="437546"/>
                  </a:lnTo>
                  <a:cubicBezTo>
                    <a:pt x="1258305" y="608678"/>
                    <a:pt x="1233428" y="772727"/>
                    <a:pt x="1231818" y="802099"/>
                  </a:cubicBezTo>
                  <a:lnTo>
                    <a:pt x="1228892" y="855502"/>
                  </a:lnTo>
                  <a:lnTo>
                    <a:pt x="1060054" y="850296"/>
                  </a:lnTo>
                  <a:lnTo>
                    <a:pt x="1049916" y="951896"/>
                  </a:lnTo>
                  <a:cubicBezTo>
                    <a:pt x="1027102" y="1180529"/>
                    <a:pt x="1025583" y="1177361"/>
                    <a:pt x="964265" y="773272"/>
                  </a:cubicBezTo>
                  <a:cubicBezTo>
                    <a:pt x="915530" y="452105"/>
                    <a:pt x="903409" y="393478"/>
                    <a:pt x="886171" y="395556"/>
                  </a:cubicBezTo>
                  <a:cubicBezTo>
                    <a:pt x="857996" y="398952"/>
                    <a:pt x="795962" y="553015"/>
                    <a:pt x="755484" y="720121"/>
                  </a:cubicBezTo>
                  <a:lnTo>
                    <a:pt x="722413" y="856646"/>
                  </a:lnTo>
                  <a:lnTo>
                    <a:pt x="367359" y="856646"/>
                  </a:lnTo>
                  <a:cubicBezTo>
                    <a:pt x="40101" y="856646"/>
                    <a:pt x="11806" y="858386"/>
                    <a:pt x="5945" y="878871"/>
                  </a:cubicBezTo>
                  <a:cubicBezTo>
                    <a:pt x="0" y="899647"/>
                    <a:pt x="24620" y="901267"/>
                    <a:pt x="383691" y="903715"/>
                  </a:cubicBezTo>
                  <a:cubicBezTo>
                    <a:pt x="675650" y="905706"/>
                    <a:pt x="768257" y="902659"/>
                    <a:pt x="769717" y="891015"/>
                  </a:cubicBezTo>
                  <a:cubicBezTo>
                    <a:pt x="770774" y="882590"/>
                    <a:pt x="791649" y="809973"/>
                    <a:pt x="816105" y="729646"/>
                  </a:cubicBezTo>
                  <a:cubicBezTo>
                    <a:pt x="867607" y="560488"/>
                    <a:pt x="859613" y="546512"/>
                    <a:pt x="914170" y="901096"/>
                  </a:cubicBezTo>
                  <a:cubicBezTo>
                    <a:pt x="960719" y="1203627"/>
                    <a:pt x="1012276" y="1469879"/>
                    <a:pt x="1025287" y="1474925"/>
                  </a:cubicBezTo>
                  <a:cubicBezTo>
                    <a:pt x="1030439" y="1476922"/>
                    <a:pt x="1041098" y="1481502"/>
                    <a:pt x="1048974" y="1485101"/>
                  </a:cubicBezTo>
                  <a:cubicBezTo>
                    <a:pt x="1069847" y="1494641"/>
                    <a:pt x="1073683" y="1473498"/>
                    <a:pt x="1102938" y="1187682"/>
                  </a:cubicBezTo>
                  <a:cubicBezTo>
                    <a:pt x="1117548" y="1044950"/>
                    <a:pt x="1131021" y="920976"/>
                    <a:pt x="1132878" y="912185"/>
                  </a:cubicBezTo>
                  <a:cubicBezTo>
                    <a:pt x="1134966" y="902296"/>
                    <a:pt x="1162873" y="894713"/>
                    <a:pt x="1206061" y="892298"/>
                  </a:cubicBezTo>
                  <a:lnTo>
                    <a:pt x="1275868" y="888396"/>
                  </a:lnTo>
                  <a:lnTo>
                    <a:pt x="1297919" y="755046"/>
                  </a:lnTo>
                  <a:cubicBezTo>
                    <a:pt x="1310047" y="681703"/>
                    <a:pt x="1332091" y="571330"/>
                    <a:pt x="1346905" y="509772"/>
                  </a:cubicBezTo>
                  <a:cubicBezTo>
                    <a:pt x="1361719" y="448214"/>
                    <a:pt x="1372747" y="396779"/>
                    <a:pt x="1371413" y="395472"/>
                  </a:cubicBezTo>
                  <a:cubicBezTo>
                    <a:pt x="1370078" y="394165"/>
                    <a:pt x="1386769" y="538828"/>
                    <a:pt x="1408503" y="716946"/>
                  </a:cubicBezTo>
                  <a:cubicBezTo>
                    <a:pt x="1504740" y="1505621"/>
                    <a:pt x="1514765" y="1570100"/>
                    <a:pt x="1545049" y="1595234"/>
                  </a:cubicBezTo>
                  <a:cubicBezTo>
                    <a:pt x="1559248" y="1607018"/>
                    <a:pt x="1565178" y="1605056"/>
                    <a:pt x="1573546" y="1585805"/>
                  </a:cubicBezTo>
                  <a:cubicBezTo>
                    <a:pt x="1583469" y="1562980"/>
                    <a:pt x="1722600" y="1027192"/>
                    <a:pt x="1736508" y="958246"/>
                  </a:cubicBezTo>
                  <a:cubicBezTo>
                    <a:pt x="1745238" y="914968"/>
                    <a:pt x="1765563" y="907446"/>
                    <a:pt x="1873778" y="907446"/>
                  </a:cubicBezTo>
                  <a:cubicBezTo>
                    <a:pt x="1947037" y="907446"/>
                    <a:pt x="1969336" y="902989"/>
                    <a:pt x="1978563" y="886502"/>
                  </a:cubicBezTo>
                  <a:cubicBezTo>
                    <a:pt x="1988238" y="869213"/>
                    <a:pt x="1991448" y="871983"/>
                    <a:pt x="1996956" y="902377"/>
                  </a:cubicBezTo>
                  <a:cubicBezTo>
                    <a:pt x="2015691" y="1005775"/>
                    <a:pt x="2052770" y="1114900"/>
                    <a:pt x="2073041" y="1126299"/>
                  </a:cubicBezTo>
                  <a:cubicBezTo>
                    <a:pt x="2098036" y="1140355"/>
                    <a:pt x="2133204" y="1119644"/>
                    <a:pt x="2133204" y="1090868"/>
                  </a:cubicBezTo>
                  <a:cubicBezTo>
                    <a:pt x="2133204" y="1081700"/>
                    <a:pt x="2139080" y="1058746"/>
                    <a:pt x="2146261" y="1039857"/>
                  </a:cubicBezTo>
                  <a:cubicBezTo>
                    <a:pt x="2158909" y="1006591"/>
                    <a:pt x="2160884" y="1008754"/>
                    <a:pt x="2209304" y="1108881"/>
                  </a:cubicBezTo>
                  <a:cubicBezTo>
                    <a:pt x="2259485" y="1212648"/>
                    <a:pt x="2277609" y="1231289"/>
                    <a:pt x="2288195" y="1190021"/>
                  </a:cubicBezTo>
                  <a:cubicBezTo>
                    <a:pt x="2307589" y="1114414"/>
                    <a:pt x="2403578" y="584729"/>
                    <a:pt x="2411530" y="509435"/>
                  </a:cubicBezTo>
                  <a:cubicBezTo>
                    <a:pt x="2417981" y="448348"/>
                    <a:pt x="2424257" y="601933"/>
                    <a:pt x="2430647" y="977296"/>
                  </a:cubicBezTo>
                  <a:cubicBezTo>
                    <a:pt x="2439404" y="1491601"/>
                    <a:pt x="2441989" y="1537974"/>
                    <a:pt x="2463122" y="1559682"/>
                  </a:cubicBezTo>
                  <a:cubicBezTo>
                    <a:pt x="2485463" y="1582631"/>
                    <a:pt x="2486547" y="1582456"/>
                    <a:pt x="2503318" y="1553188"/>
                  </a:cubicBezTo>
                  <a:cubicBezTo>
                    <a:pt x="2512798" y="1536644"/>
                    <a:pt x="2542474" y="1434591"/>
                    <a:pt x="2569264" y="1326402"/>
                  </a:cubicBezTo>
                  <a:cubicBezTo>
                    <a:pt x="2669490" y="921658"/>
                    <a:pt x="2695881" y="824949"/>
                    <a:pt x="2705575" y="826891"/>
                  </a:cubicBezTo>
                  <a:cubicBezTo>
                    <a:pt x="2711051" y="827988"/>
                    <a:pt x="2724701" y="846618"/>
                    <a:pt x="2735908" y="868291"/>
                  </a:cubicBezTo>
                  <a:lnTo>
                    <a:pt x="2756286" y="907697"/>
                  </a:lnTo>
                  <a:lnTo>
                    <a:pt x="3341888" y="898046"/>
                  </a:lnTo>
                  <a:cubicBezTo>
                    <a:pt x="3842215" y="889801"/>
                    <a:pt x="3929071" y="885622"/>
                    <a:pt x="3938339" y="869346"/>
                  </a:cubicBezTo>
                  <a:cubicBezTo>
                    <a:pt x="3944305" y="858869"/>
                    <a:pt x="3961620" y="816006"/>
                    <a:pt x="3976817" y="774096"/>
                  </a:cubicBezTo>
                  <a:lnTo>
                    <a:pt x="4004447" y="697896"/>
                  </a:lnTo>
                  <a:lnTo>
                    <a:pt x="4028834" y="748271"/>
                  </a:lnTo>
                  <a:cubicBezTo>
                    <a:pt x="4042247" y="775977"/>
                    <a:pt x="4076019" y="875990"/>
                    <a:pt x="4103884" y="970521"/>
                  </a:cubicBezTo>
                  <a:cubicBezTo>
                    <a:pt x="4188379" y="1257175"/>
                    <a:pt x="4244146" y="1413781"/>
                    <a:pt x="4264509" y="1421595"/>
                  </a:cubicBezTo>
                  <a:cubicBezTo>
                    <a:pt x="4287020" y="1430233"/>
                    <a:pt x="4286932" y="1430544"/>
                    <a:pt x="4303931" y="1282096"/>
                  </a:cubicBezTo>
                  <a:cubicBezTo>
                    <a:pt x="4311130" y="1219231"/>
                    <a:pt x="4325502" y="1093501"/>
                    <a:pt x="4335869" y="1002696"/>
                  </a:cubicBezTo>
                  <a:cubicBezTo>
                    <a:pt x="4363763" y="758376"/>
                    <a:pt x="4410853" y="431544"/>
                    <a:pt x="4415956" y="446851"/>
                  </a:cubicBezTo>
                  <a:cubicBezTo>
                    <a:pt x="4418404" y="454195"/>
                    <a:pt x="4430140" y="553689"/>
                    <a:pt x="4442037" y="667950"/>
                  </a:cubicBezTo>
                  <a:cubicBezTo>
                    <a:pt x="4463248" y="871669"/>
                    <a:pt x="4464297" y="875892"/>
                    <a:pt x="4496138" y="885784"/>
                  </a:cubicBezTo>
                  <a:cubicBezTo>
                    <a:pt x="4523299" y="894221"/>
                    <a:pt x="4531460" y="890545"/>
                    <a:pt x="4546040" y="863302"/>
                  </a:cubicBezTo>
                  <a:cubicBezTo>
                    <a:pt x="4555627" y="845389"/>
                    <a:pt x="4564455" y="832277"/>
                    <a:pt x="4565658" y="834164"/>
                  </a:cubicBezTo>
                  <a:cubicBezTo>
                    <a:pt x="4566860" y="836052"/>
                    <a:pt x="4624069" y="1028216"/>
                    <a:pt x="4692787" y="1261195"/>
                  </a:cubicBezTo>
                  <a:cubicBezTo>
                    <a:pt x="4767167" y="1513370"/>
                    <a:pt x="4824808" y="1687511"/>
                    <a:pt x="4835220" y="1691507"/>
                  </a:cubicBezTo>
                  <a:cubicBezTo>
                    <a:pt x="4844840" y="1695198"/>
                    <a:pt x="4858648" y="1692282"/>
                    <a:pt x="4865905" y="1685025"/>
                  </a:cubicBezTo>
                  <a:cubicBezTo>
                    <a:pt x="4873505" y="1677425"/>
                    <a:pt x="4886342" y="1521932"/>
                    <a:pt x="4896187" y="1318214"/>
                  </a:cubicBezTo>
                  <a:cubicBezTo>
                    <a:pt x="4905586" y="1123724"/>
                    <a:pt x="4917429" y="913161"/>
                    <a:pt x="4922504" y="850296"/>
                  </a:cubicBezTo>
                  <a:lnTo>
                    <a:pt x="4931733" y="735996"/>
                  </a:lnTo>
                  <a:lnTo>
                    <a:pt x="4953295" y="816338"/>
                  </a:lnTo>
                  <a:cubicBezTo>
                    <a:pt x="4965155" y="860526"/>
                    <a:pt x="4976995" y="897674"/>
                    <a:pt x="4979606" y="898888"/>
                  </a:cubicBezTo>
                  <a:cubicBezTo>
                    <a:pt x="4982217" y="900102"/>
                    <a:pt x="5322968" y="902391"/>
                    <a:pt x="5736829" y="903974"/>
                  </a:cubicBezTo>
                  <a:cubicBezTo>
                    <a:pt x="6478837" y="906811"/>
                    <a:pt x="6489304" y="906502"/>
                    <a:pt x="6489304" y="881749"/>
                  </a:cubicBezTo>
                  <a:cubicBezTo>
                    <a:pt x="6489304" y="857039"/>
                    <a:pt x="6477982" y="856646"/>
                    <a:pt x="5766154" y="856646"/>
                  </a:cubicBezTo>
                  <a:cubicBezTo>
                    <a:pt x="5237266" y="856646"/>
                    <a:pt x="5040592" y="852745"/>
                    <a:pt x="5034028" y="842124"/>
                  </a:cubicBezTo>
                  <a:cubicBezTo>
                    <a:pt x="5029092" y="834137"/>
                    <a:pt x="5009068" y="742663"/>
                    <a:pt x="4989531" y="638848"/>
                  </a:cubicBezTo>
                  <a:cubicBezTo>
                    <a:pt x="4969994" y="535034"/>
                    <a:pt x="4950653" y="444663"/>
                    <a:pt x="4946550" y="438025"/>
                  </a:cubicBezTo>
                  <a:cubicBezTo>
                    <a:pt x="4942447" y="431387"/>
                    <a:pt x="4931261" y="428960"/>
                    <a:pt x="4921691" y="432632"/>
                  </a:cubicBezTo>
                  <a:cubicBezTo>
                    <a:pt x="4891368" y="444268"/>
                    <a:pt x="4869349" y="662087"/>
                    <a:pt x="4830178" y="1337907"/>
                  </a:cubicBezTo>
                  <a:lnTo>
                    <a:pt x="4821790" y="1482618"/>
                  </a:lnTo>
                  <a:lnTo>
                    <a:pt x="4780549" y="1356957"/>
                  </a:lnTo>
                  <a:cubicBezTo>
                    <a:pt x="4730723" y="1205139"/>
                    <a:pt x="4630109" y="846180"/>
                    <a:pt x="4615962" y="769765"/>
                  </a:cubicBezTo>
                  <a:cubicBezTo>
                    <a:pt x="4603790" y="704014"/>
                    <a:pt x="4577058" y="688742"/>
                    <a:pt x="4546064" y="729831"/>
                  </a:cubicBezTo>
                  <a:lnTo>
                    <a:pt x="4523774" y="759382"/>
                  </a:lnTo>
                  <a:lnTo>
                    <a:pt x="4510222" y="715939"/>
                  </a:lnTo>
                  <a:cubicBezTo>
                    <a:pt x="4495447" y="668579"/>
                    <a:pt x="4477924" y="529213"/>
                    <a:pt x="4456737" y="290542"/>
                  </a:cubicBezTo>
                  <a:cubicBezTo>
                    <a:pt x="4449249" y="206198"/>
                    <a:pt x="4442027" y="126527"/>
                    <a:pt x="4440688" y="113497"/>
                  </a:cubicBezTo>
                  <a:cubicBezTo>
                    <a:pt x="4438376" y="90994"/>
                    <a:pt x="4424998" y="86801"/>
                    <a:pt x="4386869" y="96630"/>
                  </a:cubicBezTo>
                  <a:cubicBezTo>
                    <a:pt x="4374680" y="99772"/>
                    <a:pt x="4364308" y="159746"/>
                    <a:pt x="4349873" y="310546"/>
                  </a:cubicBezTo>
                  <a:cubicBezTo>
                    <a:pt x="4328183" y="537126"/>
                    <a:pt x="4314679" y="665026"/>
                    <a:pt x="4291542" y="862996"/>
                  </a:cubicBezTo>
                  <a:cubicBezTo>
                    <a:pt x="4283379" y="932846"/>
                    <a:pt x="4272856" y="1041219"/>
                    <a:pt x="4268159" y="1103824"/>
                  </a:cubicBezTo>
                  <a:lnTo>
                    <a:pt x="4259620" y="1217652"/>
                  </a:lnTo>
                  <a:lnTo>
                    <a:pt x="4232381" y="1154624"/>
                  </a:lnTo>
                  <a:cubicBezTo>
                    <a:pt x="4217400" y="1119959"/>
                    <a:pt x="4170111" y="975513"/>
                    <a:pt x="4127295" y="833633"/>
                  </a:cubicBezTo>
                  <a:cubicBezTo>
                    <a:pt x="4052775" y="586698"/>
                    <a:pt x="4048031" y="575568"/>
                    <a:pt x="4016320" y="573283"/>
                  </a:cubicBezTo>
                  <a:cubicBezTo>
                    <a:pt x="3984756" y="571009"/>
                    <a:pt x="3981131" y="577632"/>
                    <a:pt x="3939423" y="713771"/>
                  </a:cubicBezTo>
                  <a:lnTo>
                    <a:pt x="3895652" y="856646"/>
                  </a:lnTo>
                  <a:lnTo>
                    <a:pt x="2807085" y="856646"/>
                  </a:lnTo>
                  <a:lnTo>
                    <a:pt x="2762402" y="786796"/>
                  </a:lnTo>
                  <a:cubicBezTo>
                    <a:pt x="2721145" y="722302"/>
                    <a:pt x="2690334" y="701525"/>
                    <a:pt x="2674334" y="727413"/>
                  </a:cubicBezTo>
                  <a:cubicBezTo>
                    <a:pt x="2667287" y="738816"/>
                    <a:pt x="2563630" y="1079254"/>
                    <a:pt x="2526712" y="1212246"/>
                  </a:cubicBezTo>
                  <a:cubicBezTo>
                    <a:pt x="2504645" y="1291740"/>
                    <a:pt x="2503744" y="1292916"/>
                    <a:pt x="2502362" y="1243996"/>
                  </a:cubicBezTo>
                  <a:cubicBezTo>
                    <a:pt x="2500013" y="1160811"/>
                    <a:pt x="2487129" y="25617"/>
                    <a:pt x="2488416" y="15271"/>
                  </a:cubicBezTo>
                  <a:cubicBezTo>
                    <a:pt x="2490316" y="0"/>
                    <a:pt x="2453248" y="4292"/>
                    <a:pt x="2433574" y="2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mn-cs"/>
              </a:endParaRPr>
            </a:p>
          </p:txBody>
        </p:sp>
        <p:sp>
          <p:nvSpPr>
            <p:cNvPr id="11" name="任意形状 13">
              <a:extLst>
                <a:ext uri="{FF2B5EF4-FFF2-40B4-BE49-F238E27FC236}">
                  <a16:creationId xmlns:a16="http://schemas.microsoft.com/office/drawing/2014/main" id="{27485639-B9B7-07D1-DC38-80A6B84F853E}"/>
                </a:ext>
              </a:extLst>
            </p:cNvPr>
            <p:cNvSpPr/>
            <p:nvPr/>
          </p:nvSpPr>
          <p:spPr>
            <a:xfrm>
              <a:off x="9295654" y="2644912"/>
              <a:ext cx="5230066" cy="1359992"/>
            </a:xfrm>
            <a:custGeom>
              <a:avLst/>
              <a:gdLst/>
              <a:ahLst/>
              <a:cxnLst/>
              <a:rect l="0" t="0" r="0" b="0"/>
              <a:pathLst>
                <a:path w="6489305" h="1695199">
                  <a:moveTo>
                    <a:pt x="2433574" y="21621"/>
                  </a:moveTo>
                  <a:cubicBezTo>
                    <a:pt x="2413919" y="38932"/>
                    <a:pt x="2371898" y="280622"/>
                    <a:pt x="2309905" y="732918"/>
                  </a:cubicBezTo>
                  <a:cubicBezTo>
                    <a:pt x="2289075" y="884896"/>
                    <a:pt x="2268586" y="1018220"/>
                    <a:pt x="2264375" y="1029195"/>
                  </a:cubicBezTo>
                  <a:cubicBezTo>
                    <a:pt x="2257699" y="1046591"/>
                    <a:pt x="2217559" y="979419"/>
                    <a:pt x="2169211" y="869946"/>
                  </a:cubicBezTo>
                  <a:cubicBezTo>
                    <a:pt x="2157201" y="842753"/>
                    <a:pt x="2124352" y="873713"/>
                    <a:pt x="2113686" y="922279"/>
                  </a:cubicBezTo>
                  <a:cubicBezTo>
                    <a:pt x="2100901" y="980489"/>
                    <a:pt x="2077511" y="946240"/>
                    <a:pt x="2045430" y="822334"/>
                  </a:cubicBezTo>
                  <a:cubicBezTo>
                    <a:pt x="2030597" y="765044"/>
                    <a:pt x="2012348" y="714393"/>
                    <a:pt x="2004876" y="709775"/>
                  </a:cubicBezTo>
                  <a:cubicBezTo>
                    <a:pt x="1977689" y="692973"/>
                    <a:pt x="1948633" y="719383"/>
                    <a:pt x="1930004" y="777829"/>
                  </a:cubicBezTo>
                  <a:lnTo>
                    <a:pt x="1910954" y="837596"/>
                  </a:lnTo>
                  <a:lnTo>
                    <a:pt x="1709759" y="850296"/>
                  </a:lnTo>
                  <a:lnTo>
                    <a:pt x="1688030" y="920146"/>
                  </a:lnTo>
                  <a:cubicBezTo>
                    <a:pt x="1659500" y="1011863"/>
                    <a:pt x="1628162" y="1129095"/>
                    <a:pt x="1595293" y="1267067"/>
                  </a:cubicBezTo>
                  <a:cubicBezTo>
                    <a:pt x="1579536" y="1333208"/>
                    <a:pt x="1564776" y="1372194"/>
                    <a:pt x="1559231" y="1362317"/>
                  </a:cubicBezTo>
                  <a:cubicBezTo>
                    <a:pt x="1554068" y="1353120"/>
                    <a:pt x="1532459" y="1205579"/>
                    <a:pt x="1511210" y="1034446"/>
                  </a:cubicBezTo>
                  <a:cubicBezTo>
                    <a:pt x="1489962" y="863313"/>
                    <a:pt x="1466769" y="677576"/>
                    <a:pt x="1459669" y="621696"/>
                  </a:cubicBezTo>
                  <a:cubicBezTo>
                    <a:pt x="1446893" y="521127"/>
                    <a:pt x="1409304" y="163072"/>
                    <a:pt x="1409304" y="141939"/>
                  </a:cubicBezTo>
                  <a:cubicBezTo>
                    <a:pt x="1409304" y="135911"/>
                    <a:pt x="1393588" y="129948"/>
                    <a:pt x="1374379" y="128688"/>
                  </a:cubicBezTo>
                  <a:lnTo>
                    <a:pt x="1339454" y="126396"/>
                  </a:lnTo>
                  <a:lnTo>
                    <a:pt x="1287100" y="437546"/>
                  </a:lnTo>
                  <a:cubicBezTo>
                    <a:pt x="1258305" y="608678"/>
                    <a:pt x="1233428" y="772727"/>
                    <a:pt x="1231818" y="802099"/>
                  </a:cubicBezTo>
                  <a:lnTo>
                    <a:pt x="1228892" y="855502"/>
                  </a:lnTo>
                  <a:lnTo>
                    <a:pt x="1060054" y="850296"/>
                  </a:lnTo>
                  <a:lnTo>
                    <a:pt x="1049916" y="951896"/>
                  </a:lnTo>
                  <a:cubicBezTo>
                    <a:pt x="1027102" y="1180529"/>
                    <a:pt x="1025583" y="1177361"/>
                    <a:pt x="964265" y="773272"/>
                  </a:cubicBezTo>
                  <a:cubicBezTo>
                    <a:pt x="915530" y="452105"/>
                    <a:pt x="903409" y="393478"/>
                    <a:pt x="886171" y="395556"/>
                  </a:cubicBezTo>
                  <a:cubicBezTo>
                    <a:pt x="857996" y="398952"/>
                    <a:pt x="795962" y="553015"/>
                    <a:pt x="755484" y="720121"/>
                  </a:cubicBezTo>
                  <a:lnTo>
                    <a:pt x="722413" y="856646"/>
                  </a:lnTo>
                  <a:lnTo>
                    <a:pt x="367359" y="856646"/>
                  </a:lnTo>
                  <a:cubicBezTo>
                    <a:pt x="40101" y="856646"/>
                    <a:pt x="11806" y="858386"/>
                    <a:pt x="5945" y="878871"/>
                  </a:cubicBezTo>
                  <a:cubicBezTo>
                    <a:pt x="0" y="899647"/>
                    <a:pt x="24620" y="901267"/>
                    <a:pt x="383691" y="903715"/>
                  </a:cubicBezTo>
                  <a:cubicBezTo>
                    <a:pt x="675650" y="905706"/>
                    <a:pt x="768257" y="902659"/>
                    <a:pt x="769717" y="891015"/>
                  </a:cubicBezTo>
                  <a:cubicBezTo>
                    <a:pt x="770774" y="882590"/>
                    <a:pt x="791649" y="809973"/>
                    <a:pt x="816105" y="729646"/>
                  </a:cubicBezTo>
                  <a:cubicBezTo>
                    <a:pt x="867607" y="560488"/>
                    <a:pt x="859613" y="546512"/>
                    <a:pt x="914170" y="901096"/>
                  </a:cubicBezTo>
                  <a:cubicBezTo>
                    <a:pt x="960719" y="1203627"/>
                    <a:pt x="1012276" y="1469879"/>
                    <a:pt x="1025287" y="1474925"/>
                  </a:cubicBezTo>
                  <a:cubicBezTo>
                    <a:pt x="1030439" y="1476922"/>
                    <a:pt x="1041098" y="1481502"/>
                    <a:pt x="1048974" y="1485101"/>
                  </a:cubicBezTo>
                  <a:cubicBezTo>
                    <a:pt x="1069847" y="1494641"/>
                    <a:pt x="1073683" y="1473498"/>
                    <a:pt x="1102938" y="1187682"/>
                  </a:cubicBezTo>
                  <a:cubicBezTo>
                    <a:pt x="1117548" y="1044950"/>
                    <a:pt x="1131021" y="920976"/>
                    <a:pt x="1132878" y="912185"/>
                  </a:cubicBezTo>
                  <a:cubicBezTo>
                    <a:pt x="1134966" y="902296"/>
                    <a:pt x="1162873" y="894713"/>
                    <a:pt x="1206061" y="892298"/>
                  </a:cubicBezTo>
                  <a:lnTo>
                    <a:pt x="1275868" y="888396"/>
                  </a:lnTo>
                  <a:lnTo>
                    <a:pt x="1297919" y="755046"/>
                  </a:lnTo>
                  <a:cubicBezTo>
                    <a:pt x="1310047" y="681703"/>
                    <a:pt x="1332091" y="571330"/>
                    <a:pt x="1346905" y="509772"/>
                  </a:cubicBezTo>
                  <a:cubicBezTo>
                    <a:pt x="1361719" y="448214"/>
                    <a:pt x="1372747" y="396779"/>
                    <a:pt x="1371413" y="395472"/>
                  </a:cubicBezTo>
                  <a:cubicBezTo>
                    <a:pt x="1370078" y="394165"/>
                    <a:pt x="1386769" y="538828"/>
                    <a:pt x="1408503" y="716946"/>
                  </a:cubicBezTo>
                  <a:cubicBezTo>
                    <a:pt x="1504740" y="1505621"/>
                    <a:pt x="1514765" y="1570100"/>
                    <a:pt x="1545049" y="1595234"/>
                  </a:cubicBezTo>
                  <a:cubicBezTo>
                    <a:pt x="1559248" y="1607018"/>
                    <a:pt x="1565178" y="1605056"/>
                    <a:pt x="1573546" y="1585805"/>
                  </a:cubicBezTo>
                  <a:cubicBezTo>
                    <a:pt x="1583469" y="1562980"/>
                    <a:pt x="1722600" y="1027192"/>
                    <a:pt x="1736508" y="958246"/>
                  </a:cubicBezTo>
                  <a:cubicBezTo>
                    <a:pt x="1745238" y="914968"/>
                    <a:pt x="1765563" y="907446"/>
                    <a:pt x="1873778" y="907446"/>
                  </a:cubicBezTo>
                  <a:cubicBezTo>
                    <a:pt x="1947037" y="907446"/>
                    <a:pt x="1969336" y="902989"/>
                    <a:pt x="1978563" y="886502"/>
                  </a:cubicBezTo>
                  <a:cubicBezTo>
                    <a:pt x="1988238" y="869213"/>
                    <a:pt x="1991448" y="871983"/>
                    <a:pt x="1996956" y="902377"/>
                  </a:cubicBezTo>
                  <a:cubicBezTo>
                    <a:pt x="2015691" y="1005775"/>
                    <a:pt x="2052770" y="1114900"/>
                    <a:pt x="2073041" y="1126299"/>
                  </a:cubicBezTo>
                  <a:cubicBezTo>
                    <a:pt x="2098036" y="1140355"/>
                    <a:pt x="2133204" y="1119644"/>
                    <a:pt x="2133204" y="1090868"/>
                  </a:cubicBezTo>
                  <a:cubicBezTo>
                    <a:pt x="2133204" y="1081700"/>
                    <a:pt x="2139080" y="1058746"/>
                    <a:pt x="2146261" y="1039857"/>
                  </a:cubicBezTo>
                  <a:cubicBezTo>
                    <a:pt x="2158909" y="1006591"/>
                    <a:pt x="2160884" y="1008754"/>
                    <a:pt x="2209304" y="1108881"/>
                  </a:cubicBezTo>
                  <a:cubicBezTo>
                    <a:pt x="2259485" y="1212648"/>
                    <a:pt x="2277609" y="1231289"/>
                    <a:pt x="2288195" y="1190021"/>
                  </a:cubicBezTo>
                  <a:cubicBezTo>
                    <a:pt x="2307589" y="1114414"/>
                    <a:pt x="2403578" y="584729"/>
                    <a:pt x="2411530" y="509435"/>
                  </a:cubicBezTo>
                  <a:cubicBezTo>
                    <a:pt x="2417981" y="448348"/>
                    <a:pt x="2424257" y="601933"/>
                    <a:pt x="2430647" y="977296"/>
                  </a:cubicBezTo>
                  <a:cubicBezTo>
                    <a:pt x="2439404" y="1491601"/>
                    <a:pt x="2441989" y="1537974"/>
                    <a:pt x="2463122" y="1559682"/>
                  </a:cubicBezTo>
                  <a:cubicBezTo>
                    <a:pt x="2485463" y="1582631"/>
                    <a:pt x="2486547" y="1582456"/>
                    <a:pt x="2503318" y="1553188"/>
                  </a:cubicBezTo>
                  <a:cubicBezTo>
                    <a:pt x="2512798" y="1536644"/>
                    <a:pt x="2542474" y="1434591"/>
                    <a:pt x="2569264" y="1326402"/>
                  </a:cubicBezTo>
                  <a:cubicBezTo>
                    <a:pt x="2669490" y="921658"/>
                    <a:pt x="2695881" y="824949"/>
                    <a:pt x="2705575" y="826891"/>
                  </a:cubicBezTo>
                  <a:cubicBezTo>
                    <a:pt x="2711051" y="827988"/>
                    <a:pt x="2724701" y="846618"/>
                    <a:pt x="2735908" y="868291"/>
                  </a:cubicBezTo>
                  <a:lnTo>
                    <a:pt x="2756286" y="907697"/>
                  </a:lnTo>
                  <a:lnTo>
                    <a:pt x="3341888" y="898046"/>
                  </a:lnTo>
                  <a:cubicBezTo>
                    <a:pt x="3842215" y="889801"/>
                    <a:pt x="3929071" y="885622"/>
                    <a:pt x="3938339" y="869346"/>
                  </a:cubicBezTo>
                  <a:cubicBezTo>
                    <a:pt x="3944305" y="858869"/>
                    <a:pt x="3961620" y="816006"/>
                    <a:pt x="3976817" y="774096"/>
                  </a:cubicBezTo>
                  <a:lnTo>
                    <a:pt x="4004447" y="697896"/>
                  </a:lnTo>
                  <a:lnTo>
                    <a:pt x="4028834" y="748271"/>
                  </a:lnTo>
                  <a:cubicBezTo>
                    <a:pt x="4042247" y="775977"/>
                    <a:pt x="4076019" y="875990"/>
                    <a:pt x="4103884" y="970521"/>
                  </a:cubicBezTo>
                  <a:cubicBezTo>
                    <a:pt x="4188379" y="1257175"/>
                    <a:pt x="4244146" y="1413781"/>
                    <a:pt x="4264509" y="1421595"/>
                  </a:cubicBezTo>
                  <a:cubicBezTo>
                    <a:pt x="4287020" y="1430233"/>
                    <a:pt x="4286932" y="1430544"/>
                    <a:pt x="4303931" y="1282096"/>
                  </a:cubicBezTo>
                  <a:cubicBezTo>
                    <a:pt x="4311130" y="1219231"/>
                    <a:pt x="4325502" y="1093501"/>
                    <a:pt x="4335869" y="1002696"/>
                  </a:cubicBezTo>
                  <a:cubicBezTo>
                    <a:pt x="4363763" y="758376"/>
                    <a:pt x="4410853" y="431544"/>
                    <a:pt x="4415956" y="446851"/>
                  </a:cubicBezTo>
                  <a:cubicBezTo>
                    <a:pt x="4418404" y="454195"/>
                    <a:pt x="4430140" y="553689"/>
                    <a:pt x="4442037" y="667950"/>
                  </a:cubicBezTo>
                  <a:cubicBezTo>
                    <a:pt x="4463248" y="871669"/>
                    <a:pt x="4464297" y="875892"/>
                    <a:pt x="4496138" y="885784"/>
                  </a:cubicBezTo>
                  <a:cubicBezTo>
                    <a:pt x="4523299" y="894221"/>
                    <a:pt x="4531460" y="890545"/>
                    <a:pt x="4546040" y="863302"/>
                  </a:cubicBezTo>
                  <a:cubicBezTo>
                    <a:pt x="4555627" y="845389"/>
                    <a:pt x="4564455" y="832277"/>
                    <a:pt x="4565658" y="834164"/>
                  </a:cubicBezTo>
                  <a:cubicBezTo>
                    <a:pt x="4566860" y="836052"/>
                    <a:pt x="4624069" y="1028216"/>
                    <a:pt x="4692787" y="1261195"/>
                  </a:cubicBezTo>
                  <a:cubicBezTo>
                    <a:pt x="4767167" y="1513370"/>
                    <a:pt x="4824808" y="1687511"/>
                    <a:pt x="4835220" y="1691507"/>
                  </a:cubicBezTo>
                  <a:cubicBezTo>
                    <a:pt x="4844840" y="1695198"/>
                    <a:pt x="4858648" y="1692282"/>
                    <a:pt x="4865905" y="1685025"/>
                  </a:cubicBezTo>
                  <a:cubicBezTo>
                    <a:pt x="4873505" y="1677425"/>
                    <a:pt x="4886342" y="1521932"/>
                    <a:pt x="4896187" y="1318214"/>
                  </a:cubicBezTo>
                  <a:cubicBezTo>
                    <a:pt x="4905586" y="1123724"/>
                    <a:pt x="4917429" y="913161"/>
                    <a:pt x="4922504" y="850296"/>
                  </a:cubicBezTo>
                  <a:lnTo>
                    <a:pt x="4931733" y="735996"/>
                  </a:lnTo>
                  <a:lnTo>
                    <a:pt x="4953295" y="816338"/>
                  </a:lnTo>
                  <a:cubicBezTo>
                    <a:pt x="4965155" y="860526"/>
                    <a:pt x="4976995" y="897674"/>
                    <a:pt x="4979606" y="898888"/>
                  </a:cubicBezTo>
                  <a:cubicBezTo>
                    <a:pt x="4982217" y="900102"/>
                    <a:pt x="5322968" y="902391"/>
                    <a:pt x="5736829" y="903974"/>
                  </a:cubicBezTo>
                  <a:cubicBezTo>
                    <a:pt x="6478837" y="906811"/>
                    <a:pt x="6489304" y="906502"/>
                    <a:pt x="6489304" y="881749"/>
                  </a:cubicBezTo>
                  <a:cubicBezTo>
                    <a:pt x="6489304" y="857039"/>
                    <a:pt x="6477982" y="856646"/>
                    <a:pt x="5766154" y="856646"/>
                  </a:cubicBezTo>
                  <a:cubicBezTo>
                    <a:pt x="5237266" y="856646"/>
                    <a:pt x="5040592" y="852745"/>
                    <a:pt x="5034028" y="842124"/>
                  </a:cubicBezTo>
                  <a:cubicBezTo>
                    <a:pt x="5029092" y="834137"/>
                    <a:pt x="5009068" y="742663"/>
                    <a:pt x="4989531" y="638848"/>
                  </a:cubicBezTo>
                  <a:cubicBezTo>
                    <a:pt x="4969994" y="535034"/>
                    <a:pt x="4950653" y="444663"/>
                    <a:pt x="4946550" y="438025"/>
                  </a:cubicBezTo>
                  <a:cubicBezTo>
                    <a:pt x="4942447" y="431387"/>
                    <a:pt x="4931261" y="428960"/>
                    <a:pt x="4921691" y="432632"/>
                  </a:cubicBezTo>
                  <a:cubicBezTo>
                    <a:pt x="4891368" y="444268"/>
                    <a:pt x="4869349" y="662087"/>
                    <a:pt x="4830178" y="1337907"/>
                  </a:cubicBezTo>
                  <a:lnTo>
                    <a:pt x="4821790" y="1482618"/>
                  </a:lnTo>
                  <a:lnTo>
                    <a:pt x="4780549" y="1356957"/>
                  </a:lnTo>
                  <a:cubicBezTo>
                    <a:pt x="4730723" y="1205139"/>
                    <a:pt x="4630109" y="846180"/>
                    <a:pt x="4615962" y="769765"/>
                  </a:cubicBezTo>
                  <a:cubicBezTo>
                    <a:pt x="4603790" y="704014"/>
                    <a:pt x="4577058" y="688742"/>
                    <a:pt x="4546064" y="729831"/>
                  </a:cubicBezTo>
                  <a:lnTo>
                    <a:pt x="4523774" y="759382"/>
                  </a:lnTo>
                  <a:lnTo>
                    <a:pt x="4510222" y="715939"/>
                  </a:lnTo>
                  <a:cubicBezTo>
                    <a:pt x="4495447" y="668579"/>
                    <a:pt x="4477924" y="529213"/>
                    <a:pt x="4456737" y="290542"/>
                  </a:cubicBezTo>
                  <a:cubicBezTo>
                    <a:pt x="4449249" y="206198"/>
                    <a:pt x="4442027" y="126527"/>
                    <a:pt x="4440688" y="113497"/>
                  </a:cubicBezTo>
                  <a:cubicBezTo>
                    <a:pt x="4438376" y="90994"/>
                    <a:pt x="4424998" y="86801"/>
                    <a:pt x="4386869" y="96630"/>
                  </a:cubicBezTo>
                  <a:cubicBezTo>
                    <a:pt x="4374680" y="99772"/>
                    <a:pt x="4364308" y="159746"/>
                    <a:pt x="4349873" y="310546"/>
                  </a:cubicBezTo>
                  <a:cubicBezTo>
                    <a:pt x="4328183" y="537126"/>
                    <a:pt x="4314679" y="665026"/>
                    <a:pt x="4291542" y="862996"/>
                  </a:cubicBezTo>
                  <a:cubicBezTo>
                    <a:pt x="4283379" y="932846"/>
                    <a:pt x="4272856" y="1041219"/>
                    <a:pt x="4268159" y="1103824"/>
                  </a:cubicBezTo>
                  <a:lnTo>
                    <a:pt x="4259620" y="1217652"/>
                  </a:lnTo>
                  <a:lnTo>
                    <a:pt x="4232381" y="1154624"/>
                  </a:lnTo>
                  <a:cubicBezTo>
                    <a:pt x="4217400" y="1119959"/>
                    <a:pt x="4170111" y="975513"/>
                    <a:pt x="4127295" y="833633"/>
                  </a:cubicBezTo>
                  <a:cubicBezTo>
                    <a:pt x="4052775" y="586698"/>
                    <a:pt x="4048031" y="575568"/>
                    <a:pt x="4016320" y="573283"/>
                  </a:cubicBezTo>
                  <a:cubicBezTo>
                    <a:pt x="3984756" y="571009"/>
                    <a:pt x="3981131" y="577632"/>
                    <a:pt x="3939423" y="713771"/>
                  </a:cubicBezTo>
                  <a:lnTo>
                    <a:pt x="3895652" y="856646"/>
                  </a:lnTo>
                  <a:lnTo>
                    <a:pt x="2807085" y="856646"/>
                  </a:lnTo>
                  <a:lnTo>
                    <a:pt x="2762402" y="786796"/>
                  </a:lnTo>
                  <a:cubicBezTo>
                    <a:pt x="2721145" y="722302"/>
                    <a:pt x="2690334" y="701525"/>
                    <a:pt x="2674334" y="727413"/>
                  </a:cubicBezTo>
                  <a:cubicBezTo>
                    <a:pt x="2667287" y="738816"/>
                    <a:pt x="2563630" y="1079254"/>
                    <a:pt x="2526712" y="1212246"/>
                  </a:cubicBezTo>
                  <a:cubicBezTo>
                    <a:pt x="2504645" y="1291740"/>
                    <a:pt x="2503744" y="1292916"/>
                    <a:pt x="2502362" y="1243996"/>
                  </a:cubicBezTo>
                  <a:cubicBezTo>
                    <a:pt x="2500013" y="1160811"/>
                    <a:pt x="2487129" y="25617"/>
                    <a:pt x="2488416" y="15271"/>
                  </a:cubicBezTo>
                  <a:cubicBezTo>
                    <a:pt x="2490316" y="0"/>
                    <a:pt x="2453248" y="4292"/>
                    <a:pt x="2433574" y="2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Times New Roman" panose="02020603050405020304" pitchFamily="18" charset="0"/>
                <a:ea typeface="OPPOSans M"/>
                <a:cs typeface="+mn-cs"/>
              </a:endParaRPr>
            </a:p>
          </p:txBody>
        </p:sp>
      </p:grpSp>
      <p:grpSp>
        <p:nvGrpSpPr>
          <p:cNvPr id="26" name="组合 25">
            <a:extLst>
              <a:ext uri="{FF2B5EF4-FFF2-40B4-BE49-F238E27FC236}">
                <a16:creationId xmlns:a16="http://schemas.microsoft.com/office/drawing/2014/main" id="{385B5CAB-E6A7-863A-33E2-4E57B9E339A2}"/>
              </a:ext>
            </a:extLst>
          </p:cNvPr>
          <p:cNvGrpSpPr/>
          <p:nvPr/>
        </p:nvGrpSpPr>
        <p:grpSpPr>
          <a:xfrm>
            <a:off x="231775" y="78660"/>
            <a:ext cx="11869034" cy="771220"/>
            <a:chOff x="231775" y="142160"/>
            <a:chExt cx="11869034" cy="771220"/>
          </a:xfrm>
        </p:grpSpPr>
        <p:grpSp>
          <p:nvGrpSpPr>
            <p:cNvPr id="27" name="组合 26">
              <a:extLst>
                <a:ext uri="{FF2B5EF4-FFF2-40B4-BE49-F238E27FC236}">
                  <a16:creationId xmlns:a16="http://schemas.microsoft.com/office/drawing/2014/main" id="{C8D78024-AE1B-8946-92F2-C14743E0CBB9}"/>
                </a:ext>
              </a:extLst>
            </p:cNvPr>
            <p:cNvGrpSpPr/>
            <p:nvPr/>
          </p:nvGrpSpPr>
          <p:grpSpPr>
            <a:xfrm>
              <a:off x="231775" y="217761"/>
              <a:ext cx="9278266" cy="594306"/>
              <a:chOff x="231775" y="217761"/>
              <a:chExt cx="9278266" cy="594306"/>
            </a:xfrm>
          </p:grpSpPr>
          <p:pic>
            <p:nvPicPr>
              <p:cNvPr id="30" name="图形 29">
                <a:extLst>
                  <a:ext uri="{FF2B5EF4-FFF2-40B4-BE49-F238E27FC236}">
                    <a16:creationId xmlns:a16="http://schemas.microsoft.com/office/drawing/2014/main" id="{4452112F-0788-44E9-314E-2E78EAD486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775" y="217761"/>
                <a:ext cx="9278266" cy="594306"/>
              </a:xfrm>
              <a:prstGeom prst="rect">
                <a:avLst/>
              </a:prstGeom>
            </p:spPr>
          </p:pic>
          <p:sp>
            <p:nvSpPr>
              <p:cNvPr id="37" name="文本框 36">
                <a:extLst>
                  <a:ext uri="{FF2B5EF4-FFF2-40B4-BE49-F238E27FC236}">
                    <a16:creationId xmlns:a16="http://schemas.microsoft.com/office/drawing/2014/main" id="{5627D502-DF99-1431-4343-EFE38C906313}"/>
                  </a:ext>
                </a:extLst>
              </p:cNvPr>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项目简介与实现</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数据爬取</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9" name="图形 28">
              <a:extLst>
                <a:ext uri="{FF2B5EF4-FFF2-40B4-BE49-F238E27FC236}">
                  <a16:creationId xmlns:a16="http://schemas.microsoft.com/office/drawing/2014/main" id="{9A2387D8-5AFC-6E30-724E-F2332B83F2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1231" y="142160"/>
              <a:ext cx="2499578" cy="771220"/>
            </a:xfrm>
            <a:prstGeom prst="rect">
              <a:avLst/>
            </a:prstGeom>
          </p:spPr>
        </p:pic>
      </p:grpSp>
      <p:sp>
        <p:nvSpPr>
          <p:cNvPr id="38" name="文本框 37">
            <a:extLst>
              <a:ext uri="{FF2B5EF4-FFF2-40B4-BE49-F238E27FC236}">
                <a16:creationId xmlns:a16="http://schemas.microsoft.com/office/drawing/2014/main" id="{94C91FD1-1825-5E49-3EFF-B435C34C0715}"/>
              </a:ext>
            </a:extLst>
          </p:cNvPr>
          <p:cNvSpPr txBox="1"/>
          <p:nvPr/>
        </p:nvSpPr>
        <p:spPr>
          <a:xfrm>
            <a:off x="10230628" y="1764831"/>
            <a:ext cx="1961372"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KaiTi" panose="02010609060101010101" pitchFamily="49" charset="-122"/>
                <a:cs typeface="+mn-cs"/>
              </a:rPr>
              <a:t>进行数据库导入</a:t>
            </a:r>
          </a:p>
        </p:txBody>
      </p:sp>
      <p:sp>
        <p:nvSpPr>
          <p:cNvPr id="40" name="文本框 39">
            <a:extLst>
              <a:ext uri="{FF2B5EF4-FFF2-40B4-BE49-F238E27FC236}">
                <a16:creationId xmlns:a16="http://schemas.microsoft.com/office/drawing/2014/main" id="{C3D17C6F-E61B-C09D-AF92-45F61A674683}"/>
              </a:ext>
            </a:extLst>
          </p:cNvPr>
          <p:cNvSpPr txBox="1"/>
          <p:nvPr/>
        </p:nvSpPr>
        <p:spPr>
          <a:xfrm>
            <a:off x="9542314" y="1816656"/>
            <a:ext cx="824666" cy="461665"/>
          </a:xfrm>
          <a:prstGeom prst="rect">
            <a:avLst/>
          </a:prstGeom>
          <a:noFill/>
        </p:spPr>
        <p:txBody>
          <a:bodyPr wrap="square" rtlCol="0">
            <a:spAutoFit/>
          </a:bodyPr>
          <a:lstStyle/>
          <a:p>
            <a:r>
              <a:rPr lang="en-US" altLang="zh-CN" sz="24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05</a:t>
            </a:r>
            <a:endParaRPr lang="zh-CN" altLang="en-US" sz="24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1" name="直线连接符 19">
            <a:extLst>
              <a:ext uri="{FF2B5EF4-FFF2-40B4-BE49-F238E27FC236}">
                <a16:creationId xmlns:a16="http://schemas.microsoft.com/office/drawing/2014/main" id="{FF85351B-C1D8-4E81-F3B6-835E48FD538F}"/>
              </a:ext>
            </a:extLst>
          </p:cNvPr>
          <p:cNvCxnSpPr>
            <a:cxnSpLocks/>
          </p:cNvCxnSpPr>
          <p:nvPr/>
        </p:nvCxnSpPr>
        <p:spPr>
          <a:xfrm>
            <a:off x="5021671" y="1890406"/>
            <a:ext cx="0" cy="201415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符 19">
            <a:extLst>
              <a:ext uri="{FF2B5EF4-FFF2-40B4-BE49-F238E27FC236}">
                <a16:creationId xmlns:a16="http://schemas.microsoft.com/office/drawing/2014/main" id="{413D6CFB-EC17-03CB-F90F-F059247999E9}"/>
              </a:ext>
            </a:extLst>
          </p:cNvPr>
          <p:cNvCxnSpPr>
            <a:cxnSpLocks/>
          </p:cNvCxnSpPr>
          <p:nvPr/>
        </p:nvCxnSpPr>
        <p:spPr>
          <a:xfrm>
            <a:off x="9830294" y="1890406"/>
            <a:ext cx="0" cy="201415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符 19">
            <a:extLst>
              <a:ext uri="{FF2B5EF4-FFF2-40B4-BE49-F238E27FC236}">
                <a16:creationId xmlns:a16="http://schemas.microsoft.com/office/drawing/2014/main" id="{3151C115-DBDE-B671-4148-DA9951AF3C26}"/>
              </a:ext>
            </a:extLst>
          </p:cNvPr>
          <p:cNvCxnSpPr>
            <a:cxnSpLocks/>
          </p:cNvCxnSpPr>
          <p:nvPr/>
        </p:nvCxnSpPr>
        <p:spPr>
          <a:xfrm>
            <a:off x="2840191" y="4031263"/>
            <a:ext cx="0" cy="201415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A7B7897-F1C5-497A-7B2F-85BC1E5B039F}"/>
              </a:ext>
            </a:extLst>
          </p:cNvPr>
          <p:cNvSpPr txBox="1"/>
          <p:nvPr/>
        </p:nvSpPr>
        <p:spPr>
          <a:xfrm>
            <a:off x="7926932" y="4395620"/>
            <a:ext cx="2221826"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KaiTi" panose="02010609060101010101" pitchFamily="49" charset="-122"/>
                <a:cs typeface="+mn-cs"/>
              </a:rPr>
              <a:t>拆分原始数据，得到多个表格</a:t>
            </a:r>
          </a:p>
        </p:txBody>
      </p:sp>
      <p:sp>
        <p:nvSpPr>
          <p:cNvPr id="46" name="文本框 45">
            <a:extLst>
              <a:ext uri="{FF2B5EF4-FFF2-40B4-BE49-F238E27FC236}">
                <a16:creationId xmlns:a16="http://schemas.microsoft.com/office/drawing/2014/main" id="{B234B99F-C88E-A91A-492B-7A19B353C5A2}"/>
              </a:ext>
            </a:extLst>
          </p:cNvPr>
          <p:cNvSpPr txBox="1"/>
          <p:nvPr/>
        </p:nvSpPr>
        <p:spPr>
          <a:xfrm>
            <a:off x="7243694" y="4426397"/>
            <a:ext cx="824666" cy="461665"/>
          </a:xfrm>
          <a:prstGeom prst="rect">
            <a:avLst/>
          </a:prstGeom>
          <a:noFill/>
        </p:spPr>
        <p:txBody>
          <a:bodyPr wrap="square" rtlCol="0">
            <a:spAutoFit/>
          </a:bodyPr>
          <a:lstStyle/>
          <a:p>
            <a:r>
              <a:rPr lang="en-US" altLang="zh-CN" sz="24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04</a:t>
            </a:r>
            <a:endParaRPr lang="zh-CN" altLang="en-US" sz="24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7" name="直线连接符 19">
            <a:extLst>
              <a:ext uri="{FF2B5EF4-FFF2-40B4-BE49-F238E27FC236}">
                <a16:creationId xmlns:a16="http://schemas.microsoft.com/office/drawing/2014/main" id="{5961B3C7-7876-3624-A211-651146E2167D}"/>
              </a:ext>
            </a:extLst>
          </p:cNvPr>
          <p:cNvCxnSpPr>
            <a:cxnSpLocks/>
          </p:cNvCxnSpPr>
          <p:nvPr/>
        </p:nvCxnSpPr>
        <p:spPr>
          <a:xfrm>
            <a:off x="7505396" y="4031263"/>
            <a:ext cx="0" cy="2014151"/>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69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7"/>
          <p:cNvSpPr/>
          <p:nvPr/>
        </p:nvSpPr>
        <p:spPr>
          <a:xfrm>
            <a:off x="9525" y="78660"/>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nvGrpSpPr>
          <p:cNvPr id="3" name="组合 2"/>
          <p:cNvGrpSpPr/>
          <p:nvPr/>
        </p:nvGrpSpPr>
        <p:grpSpPr>
          <a:xfrm>
            <a:off x="0" y="-1"/>
            <a:ext cx="12192000" cy="7433953"/>
            <a:chOff x="0" y="-1"/>
            <a:chExt cx="12192000" cy="7433953"/>
          </a:xfrm>
        </p:grpSpPr>
        <p:pic>
          <p:nvPicPr>
            <p:cNvPr id="6"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
              <a:ext cx="12192000" cy="7433953"/>
            </a:xfrm>
            <a:prstGeom prst="rect">
              <a:avLst/>
            </a:prstGeom>
            <a:noFill/>
            <a:ln>
              <a:noFill/>
            </a:ln>
          </p:spPr>
        </p:pic>
        <p:sp>
          <p:nvSpPr>
            <p:cNvPr id="7"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4"/>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项目简介与实现</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数据爬取</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p:nvGrpSpPr>
          <p:cNvPr id="2" name="组合 1">
            <a:extLst>
              <a:ext uri="{FF2B5EF4-FFF2-40B4-BE49-F238E27FC236}">
                <a16:creationId xmlns:a16="http://schemas.microsoft.com/office/drawing/2014/main" id="{E833D4FA-9F55-2C8D-619A-D1DE81B431AE}"/>
              </a:ext>
            </a:extLst>
          </p:cNvPr>
          <p:cNvGrpSpPr/>
          <p:nvPr/>
        </p:nvGrpSpPr>
        <p:grpSpPr>
          <a:xfrm>
            <a:off x="883265" y="1446847"/>
            <a:ext cx="10091649" cy="3963670"/>
            <a:chOff x="867365" y="1446847"/>
            <a:chExt cx="10091649" cy="3963670"/>
          </a:xfrm>
        </p:grpSpPr>
        <p:pic>
          <p:nvPicPr>
            <p:cNvPr id="8" name="图片 7"/>
            <p:cNvPicPr>
              <a:picLocks noChangeAspect="1"/>
            </p:cNvPicPr>
            <p:nvPr/>
          </p:nvPicPr>
          <p:blipFill rotWithShape="1">
            <a:blip r:embed="rId6"/>
            <a:srcRect l="6528"/>
            <a:stretch/>
          </p:blipFill>
          <p:spPr>
            <a:xfrm>
              <a:off x="867365" y="1447482"/>
              <a:ext cx="5048748" cy="3963035"/>
            </a:xfrm>
            <a:prstGeom prst="rect">
              <a:avLst/>
            </a:prstGeom>
          </p:spPr>
        </p:pic>
        <p:pic>
          <p:nvPicPr>
            <p:cNvPr id="9" name="图片 8"/>
            <p:cNvPicPr>
              <a:picLocks noChangeAspect="1"/>
            </p:cNvPicPr>
            <p:nvPr/>
          </p:nvPicPr>
          <p:blipFill>
            <a:blip r:embed="rId7"/>
            <a:stretch>
              <a:fillRect/>
            </a:stretch>
          </p:blipFill>
          <p:spPr>
            <a:xfrm>
              <a:off x="6275889" y="1446847"/>
              <a:ext cx="4683125" cy="3963670"/>
            </a:xfrm>
            <a:prstGeom prst="rect">
              <a:avLst/>
            </a:prstGeom>
          </p:spPr>
        </p:pic>
      </p:grpSp>
      <p:grpSp>
        <p:nvGrpSpPr>
          <p:cNvPr id="4" name="组合 3">
            <a:extLst>
              <a:ext uri="{FF2B5EF4-FFF2-40B4-BE49-F238E27FC236}">
                <a16:creationId xmlns:a16="http://schemas.microsoft.com/office/drawing/2014/main" id="{715DC197-5858-2ACD-9089-938197ABC3D3}"/>
              </a:ext>
            </a:extLst>
          </p:cNvPr>
          <p:cNvGrpSpPr/>
          <p:nvPr/>
        </p:nvGrpSpPr>
        <p:grpSpPr>
          <a:xfrm>
            <a:off x="1002280" y="1277708"/>
            <a:ext cx="10797032" cy="4324350"/>
            <a:chOff x="821654" y="885825"/>
            <a:chExt cx="10797032" cy="4324350"/>
          </a:xfrm>
        </p:grpSpPr>
        <p:pic>
          <p:nvPicPr>
            <p:cNvPr id="10" name="图片 9"/>
            <p:cNvPicPr>
              <a:picLocks noChangeAspect="1"/>
            </p:cNvPicPr>
            <p:nvPr/>
          </p:nvPicPr>
          <p:blipFill>
            <a:blip r:embed="rId8"/>
            <a:stretch>
              <a:fillRect/>
            </a:stretch>
          </p:blipFill>
          <p:spPr>
            <a:xfrm>
              <a:off x="821654" y="885825"/>
              <a:ext cx="4932680" cy="4324350"/>
            </a:xfrm>
            <a:prstGeom prst="rect">
              <a:avLst/>
            </a:prstGeom>
          </p:spPr>
        </p:pic>
        <p:pic>
          <p:nvPicPr>
            <p:cNvPr id="11" name="图片 10"/>
            <p:cNvPicPr>
              <a:picLocks noChangeAspect="1"/>
            </p:cNvPicPr>
            <p:nvPr/>
          </p:nvPicPr>
          <p:blipFill rotWithShape="1">
            <a:blip r:embed="rId9"/>
            <a:srcRect l="2568" r="4057"/>
            <a:stretch/>
          </p:blipFill>
          <p:spPr>
            <a:xfrm>
              <a:off x="6045200" y="885825"/>
              <a:ext cx="5573486" cy="4324350"/>
            </a:xfrm>
            <a:prstGeom prst="rect">
              <a:avLst/>
            </a:prstGeom>
          </p:spPr>
        </p:pic>
      </p:grpSp>
      <p:pic>
        <p:nvPicPr>
          <p:cNvPr id="12" name="图片 11"/>
          <p:cNvPicPr>
            <a:picLocks noChangeAspect="1"/>
          </p:cNvPicPr>
          <p:nvPr/>
        </p:nvPicPr>
        <p:blipFill>
          <a:blip r:embed="rId10"/>
          <a:stretch>
            <a:fillRect/>
          </a:stretch>
        </p:blipFill>
        <p:spPr>
          <a:xfrm>
            <a:off x="906191" y="1655168"/>
            <a:ext cx="10568305" cy="3400425"/>
          </a:xfrm>
          <a:prstGeom prst="rect">
            <a:avLst/>
          </a:prstGeom>
        </p:spPr>
      </p:pic>
      <p:pic>
        <p:nvPicPr>
          <p:cNvPr id="14" name="图片 13"/>
          <p:cNvPicPr>
            <a:picLocks noChangeAspect="1"/>
          </p:cNvPicPr>
          <p:nvPr/>
        </p:nvPicPr>
        <p:blipFill>
          <a:blip r:embed="rId11"/>
          <a:stretch>
            <a:fillRect/>
          </a:stretch>
        </p:blipFill>
        <p:spPr>
          <a:xfrm>
            <a:off x="3524250" y="2113275"/>
            <a:ext cx="5143500" cy="2800985"/>
          </a:xfrm>
          <a:prstGeom prst="rect">
            <a:avLst/>
          </a:prstGeom>
        </p:spPr>
      </p:pic>
    </p:spTree>
    <p:extLst>
      <p:ext uri="{BB962C8B-B14F-4D97-AF65-F5344CB8AC3E}">
        <p14:creationId xmlns:p14="http://schemas.microsoft.com/office/powerpoint/2010/main" val="279855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9525" y="78660"/>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nvGrpSpPr>
          <p:cNvPr id="3" name="组合 2"/>
          <p:cNvGrpSpPr/>
          <p:nvPr/>
        </p:nvGrpSpPr>
        <p:grpSpPr>
          <a:xfrm>
            <a:off x="0" y="-1"/>
            <a:ext cx="12192000" cy="7433953"/>
            <a:chOff x="0" y="-1"/>
            <a:chExt cx="12192000" cy="7433953"/>
          </a:xfrm>
        </p:grpSpPr>
        <p:pic>
          <p:nvPicPr>
            <p:cNvPr id="6" name="Shape 97"/>
            <p:cNvPicPr preferRelativeResize="0"/>
            <p:nvPr/>
          </p:nvPicPr>
          <p:blipFill>
            <a:blip r:embed="rId4">
              <a:extLst>
                <a:ext uri="{28A0092B-C50C-407E-A947-70E740481C1C}">
                  <a14:useLocalDpi xmlns:a14="http://schemas.microsoft.com/office/drawing/2010/main" val="0"/>
                </a:ext>
              </a:extLst>
            </a:blip>
            <a:stretch>
              <a:fillRect/>
            </a:stretch>
          </p:blipFill>
          <p:spPr>
            <a:xfrm>
              <a:off x="0" y="-1"/>
              <a:ext cx="12192000" cy="7433953"/>
            </a:xfrm>
            <a:prstGeom prst="rect">
              <a:avLst/>
            </a:prstGeom>
            <a:noFill/>
            <a:ln>
              <a:noFill/>
            </a:ln>
          </p:spPr>
        </p:pic>
        <p:sp>
          <p:nvSpPr>
            <p:cNvPr id="8"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stretch>
                <a:fillRect/>
              </a:stretch>
            </p:blipFill>
            <p:spPr>
              <a:xfrm>
                <a:off x="231775" y="217761"/>
                <a:ext cx="9278266" cy="594306"/>
              </a:xfrm>
              <a:prstGeom prst="rect">
                <a:avLst/>
              </a:prstGeom>
            </p:spPr>
          </p:pic>
          <p:sp>
            <p:nvSpPr>
              <p:cNvPr id="24" name="文本框 23"/>
              <p:cNvSpPr txBox="1"/>
              <p:nvPr/>
            </p:nvSpPr>
            <p:spPr>
              <a:xfrm>
                <a:off x="1507739" y="290380"/>
                <a:ext cx="691717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项目简介与实现</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数据爬取的改进与优化</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pic>
        <p:nvPicPr>
          <p:cNvPr id="9" name="图片 8">
            <a:extLst>
              <a:ext uri="{FF2B5EF4-FFF2-40B4-BE49-F238E27FC236}">
                <a16:creationId xmlns:a16="http://schemas.microsoft.com/office/drawing/2014/main" id="{967E7C33-B2FA-7441-835C-CC70D0236C95}"/>
              </a:ext>
            </a:extLst>
          </p:cNvPr>
          <p:cNvPicPr>
            <a:picLocks noChangeAspect="1"/>
          </p:cNvPicPr>
          <p:nvPr/>
        </p:nvPicPr>
        <p:blipFill>
          <a:blip r:embed="rId7"/>
          <a:stretch>
            <a:fillRect/>
          </a:stretch>
        </p:blipFill>
        <p:spPr>
          <a:xfrm>
            <a:off x="3895725" y="2997743"/>
            <a:ext cx="4419600" cy="1828800"/>
          </a:xfrm>
          <a:prstGeom prst="rect">
            <a:avLst/>
          </a:prstGeom>
        </p:spPr>
      </p:pic>
      <p:pic>
        <p:nvPicPr>
          <p:cNvPr id="10" name="图片 9">
            <a:extLst>
              <a:ext uri="{FF2B5EF4-FFF2-40B4-BE49-F238E27FC236}">
                <a16:creationId xmlns:a16="http://schemas.microsoft.com/office/drawing/2014/main" id="{A19E892E-7BDD-174C-B621-AAAAF09E1CBF}"/>
              </a:ext>
            </a:extLst>
          </p:cNvPr>
          <p:cNvPicPr>
            <a:picLocks noChangeAspect="1"/>
          </p:cNvPicPr>
          <p:nvPr/>
        </p:nvPicPr>
        <p:blipFill>
          <a:blip r:embed="rId8"/>
          <a:stretch>
            <a:fillRect/>
          </a:stretch>
        </p:blipFill>
        <p:spPr>
          <a:xfrm>
            <a:off x="863600" y="1338037"/>
            <a:ext cx="10464800" cy="698500"/>
          </a:xfrm>
          <a:prstGeom prst="rect">
            <a:avLst/>
          </a:prstGeom>
        </p:spPr>
      </p:pic>
      <p:pic>
        <p:nvPicPr>
          <p:cNvPr id="11" name="图片 10">
            <a:extLst>
              <a:ext uri="{FF2B5EF4-FFF2-40B4-BE49-F238E27FC236}">
                <a16:creationId xmlns:a16="http://schemas.microsoft.com/office/drawing/2014/main" id="{4A261494-DC64-5C48-B3B7-5262117E1F53}"/>
              </a:ext>
            </a:extLst>
          </p:cNvPr>
          <p:cNvPicPr>
            <a:picLocks noChangeAspect="1"/>
          </p:cNvPicPr>
          <p:nvPr/>
        </p:nvPicPr>
        <p:blipFill>
          <a:blip r:embed="rId9"/>
          <a:stretch>
            <a:fillRect/>
          </a:stretch>
        </p:blipFill>
        <p:spPr>
          <a:xfrm>
            <a:off x="863600" y="4981856"/>
            <a:ext cx="10820400" cy="609600"/>
          </a:xfrm>
          <a:prstGeom prst="rect">
            <a:avLst/>
          </a:prstGeom>
        </p:spPr>
      </p:pic>
      <p:pic>
        <p:nvPicPr>
          <p:cNvPr id="12" name="图片 11">
            <a:extLst>
              <a:ext uri="{FF2B5EF4-FFF2-40B4-BE49-F238E27FC236}">
                <a16:creationId xmlns:a16="http://schemas.microsoft.com/office/drawing/2014/main" id="{6E4EDF3E-799C-1544-A2F1-2080E0980252}"/>
              </a:ext>
            </a:extLst>
          </p:cNvPr>
          <p:cNvPicPr>
            <a:picLocks noChangeAspect="1"/>
          </p:cNvPicPr>
          <p:nvPr/>
        </p:nvPicPr>
        <p:blipFill>
          <a:blip r:embed="rId10"/>
          <a:stretch>
            <a:fillRect/>
          </a:stretch>
        </p:blipFill>
        <p:spPr>
          <a:xfrm>
            <a:off x="863600" y="2227404"/>
            <a:ext cx="9639300" cy="647700"/>
          </a:xfrm>
          <a:prstGeom prst="rect">
            <a:avLst/>
          </a:prstGeom>
        </p:spPr>
      </p:pic>
    </p:spTree>
    <p:extLst>
      <p:ext uri="{BB962C8B-B14F-4D97-AF65-F5344CB8AC3E}">
        <p14:creationId xmlns:p14="http://schemas.microsoft.com/office/powerpoint/2010/main" val="34575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9525" y="78660"/>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微软雅黑" panose="020B0503020204020204" charset="-122"/>
              <a:cs typeface="+mn-cs"/>
            </a:endParaRPr>
          </a:p>
        </p:txBody>
      </p:sp>
      <p:grpSp>
        <p:nvGrpSpPr>
          <p:cNvPr id="3" name="组合 2"/>
          <p:cNvGrpSpPr/>
          <p:nvPr/>
        </p:nvGrpSpPr>
        <p:grpSpPr>
          <a:xfrm>
            <a:off x="0" y="-1"/>
            <a:ext cx="12192000" cy="7433953"/>
            <a:chOff x="0" y="-1"/>
            <a:chExt cx="12192000" cy="7433953"/>
          </a:xfrm>
        </p:grpSpPr>
        <p:pic>
          <p:nvPicPr>
            <p:cNvPr id="6" name="Shape 97"/>
            <p:cNvPicPr preferRelativeResize="0"/>
            <p:nvPr/>
          </p:nvPicPr>
          <p:blipFill>
            <a:blip r:embed="rId4">
              <a:extLst>
                <a:ext uri="{28A0092B-C50C-407E-A947-70E740481C1C}">
                  <a14:useLocalDpi xmlns:a14="http://schemas.microsoft.com/office/drawing/2010/main" val="0"/>
                </a:ext>
              </a:extLst>
            </a:blip>
            <a:stretch>
              <a:fillRect/>
            </a:stretch>
          </p:blipFill>
          <p:spPr>
            <a:xfrm>
              <a:off x="0" y="-1"/>
              <a:ext cx="12192000" cy="7433953"/>
            </a:xfrm>
            <a:prstGeom prst="rect">
              <a:avLst/>
            </a:prstGeom>
            <a:noFill/>
            <a:ln>
              <a:noFill/>
            </a:ln>
          </p:spPr>
        </p:pic>
        <p:sp>
          <p:nvSpPr>
            <p:cNvPr id="8"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stretch>
                <a:fillRect/>
              </a:stretch>
            </p:blipFill>
            <p:spPr>
              <a:xfrm>
                <a:off x="231775" y="217761"/>
                <a:ext cx="9278266" cy="594306"/>
              </a:xfrm>
              <a:prstGeom prst="rect">
                <a:avLst/>
              </a:prstGeom>
            </p:spPr>
          </p:pic>
          <p:sp>
            <p:nvSpPr>
              <p:cNvPr id="24" name="文本框 23"/>
              <p:cNvSpPr txBox="1"/>
              <p:nvPr/>
            </p:nvSpPr>
            <p:spPr>
              <a:xfrm>
                <a:off x="1507739" y="290380"/>
                <a:ext cx="691717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项目简介与实现</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数据预处理及数据库构建</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p:nvGrpSpPr>
          <p:cNvPr id="7" name="组合 6">
            <a:extLst>
              <a:ext uri="{FF2B5EF4-FFF2-40B4-BE49-F238E27FC236}">
                <a16:creationId xmlns:a16="http://schemas.microsoft.com/office/drawing/2014/main" id="{1CDC093A-21C5-A79D-31EB-BAAC25471CF5}"/>
              </a:ext>
            </a:extLst>
          </p:cNvPr>
          <p:cNvGrpSpPr/>
          <p:nvPr/>
        </p:nvGrpSpPr>
        <p:grpSpPr>
          <a:xfrm>
            <a:off x="1336508" y="1773875"/>
            <a:ext cx="9518985" cy="3886200"/>
            <a:chOff x="1731975" y="1773875"/>
            <a:chExt cx="9518985" cy="3886200"/>
          </a:xfrm>
        </p:grpSpPr>
        <p:pic>
          <p:nvPicPr>
            <p:cNvPr id="2" name="图片 1"/>
            <p:cNvPicPr>
              <a:picLocks noChangeAspect="1"/>
            </p:cNvPicPr>
            <p:nvPr/>
          </p:nvPicPr>
          <p:blipFill>
            <a:blip r:embed="rId7"/>
            <a:stretch>
              <a:fillRect/>
            </a:stretch>
          </p:blipFill>
          <p:spPr>
            <a:xfrm>
              <a:off x="1731975" y="1773875"/>
              <a:ext cx="2447925" cy="3886200"/>
            </a:xfrm>
            <a:prstGeom prst="rect">
              <a:avLst/>
            </a:prstGeom>
          </p:spPr>
        </p:pic>
        <p:pic>
          <p:nvPicPr>
            <p:cNvPr id="4" name="图片 3"/>
            <p:cNvPicPr>
              <a:picLocks noChangeAspect="1"/>
            </p:cNvPicPr>
            <p:nvPr/>
          </p:nvPicPr>
          <p:blipFill>
            <a:blip r:embed="rId8"/>
            <a:stretch>
              <a:fillRect/>
            </a:stretch>
          </p:blipFill>
          <p:spPr>
            <a:xfrm>
              <a:off x="5440710" y="1773875"/>
              <a:ext cx="5810250" cy="3886200"/>
            </a:xfrm>
            <a:prstGeom prst="rect">
              <a:avLst/>
            </a:prstGeom>
          </p:spPr>
        </p:pic>
      </p:grpSp>
    </p:spTree>
    <p:extLst>
      <p:ext uri="{BB962C8B-B14F-4D97-AF65-F5344CB8AC3E}">
        <p14:creationId xmlns:p14="http://schemas.microsoft.com/office/powerpoint/2010/main" val="719878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9525" y="78660"/>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 name="组合 1">
            <a:extLst>
              <a:ext uri="{FF2B5EF4-FFF2-40B4-BE49-F238E27FC236}">
                <a16:creationId xmlns:a16="http://schemas.microsoft.com/office/drawing/2014/main" id="{0AD3F3A8-CBC1-AA0D-76EB-37D88CD1E363}"/>
              </a:ext>
            </a:extLst>
          </p:cNvPr>
          <p:cNvGrpSpPr/>
          <p:nvPr/>
        </p:nvGrpSpPr>
        <p:grpSpPr>
          <a:xfrm>
            <a:off x="0" y="-1"/>
            <a:ext cx="12192000" cy="7433953"/>
            <a:chOff x="0" y="-1"/>
            <a:chExt cx="12192000" cy="7433953"/>
          </a:xfrm>
        </p:grpSpPr>
        <p:pic>
          <p:nvPicPr>
            <p:cNvPr id="3" name="Shape 97">
              <a:extLst>
                <a:ext uri="{FF2B5EF4-FFF2-40B4-BE49-F238E27FC236}">
                  <a16:creationId xmlns:a16="http://schemas.microsoft.com/office/drawing/2014/main" id="{E552A20C-98E7-5FF9-0765-61EAA7DB5078}"/>
                </a:ext>
              </a:extLst>
            </p:cNvPr>
            <p:cNvPicPr preferRelativeResize="0"/>
            <p:nvPr/>
          </p:nvPicPr>
          <p:blipFill>
            <a:blip r:embed="rId4">
              <a:extLst>
                <a:ext uri="{28A0092B-C50C-407E-A947-70E740481C1C}">
                  <a14:useLocalDpi xmlns:a14="http://schemas.microsoft.com/office/drawing/2010/main" val="0"/>
                </a:ext>
              </a:extLst>
            </a:blip>
            <a:stretch>
              <a:fillRect/>
            </a:stretch>
          </p:blipFill>
          <p:spPr>
            <a:xfrm>
              <a:off x="0" y="-1"/>
              <a:ext cx="12192000" cy="7433953"/>
            </a:xfrm>
            <a:prstGeom prst="rect">
              <a:avLst/>
            </a:prstGeom>
            <a:noFill/>
            <a:ln>
              <a:noFill/>
            </a:ln>
          </p:spPr>
        </p:pic>
        <p:sp>
          <p:nvSpPr>
            <p:cNvPr id="4" name="Rectangle 27">
              <a:extLst>
                <a:ext uri="{FF2B5EF4-FFF2-40B4-BE49-F238E27FC236}">
                  <a16:creationId xmlns:a16="http://schemas.microsoft.com/office/drawing/2014/main" id="{D70F7C18-1109-4EBC-6F35-1AA080778BA8}"/>
                </a:ext>
              </a:extLst>
            </p:cNvPr>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项目简介与实现</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数据库架构</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grpSp>
        <p:nvGrpSpPr>
          <p:cNvPr id="8" name="组合 7">
            <a:extLst>
              <a:ext uri="{FF2B5EF4-FFF2-40B4-BE49-F238E27FC236}">
                <a16:creationId xmlns:a16="http://schemas.microsoft.com/office/drawing/2014/main" id="{78E0009F-92F8-AEB3-D3A7-5DECF3F2E3BF}"/>
              </a:ext>
            </a:extLst>
          </p:cNvPr>
          <p:cNvGrpSpPr/>
          <p:nvPr/>
        </p:nvGrpSpPr>
        <p:grpSpPr>
          <a:xfrm>
            <a:off x="820854" y="1811112"/>
            <a:ext cx="10550293" cy="2804870"/>
            <a:chOff x="920700" y="1811112"/>
            <a:chExt cx="10550293" cy="2804870"/>
          </a:xfrm>
        </p:grpSpPr>
        <p:sp>
          <p:nvSpPr>
            <p:cNvPr id="6" name="文本框 5">
              <a:extLst>
                <a:ext uri="{FF2B5EF4-FFF2-40B4-BE49-F238E27FC236}">
                  <a16:creationId xmlns:a16="http://schemas.microsoft.com/office/drawing/2014/main" id="{C6BB8F4C-6182-1BA5-AC7A-4C0A12CC6B51}"/>
                </a:ext>
              </a:extLst>
            </p:cNvPr>
            <p:cNvSpPr txBox="1"/>
            <p:nvPr/>
          </p:nvSpPr>
          <p:spPr>
            <a:xfrm>
              <a:off x="920700" y="1811112"/>
              <a:ext cx="4307950" cy="2804870"/>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2800" dirty="0">
                  <a:latin typeface="Times New Roman" panose="02020603050405020304" pitchFamily="18" charset="0"/>
                  <a:ea typeface="汉仪大宋简" panose="02010609000101010101" pitchFamily="49" charset="-122"/>
                  <a:cs typeface="Times New Roman" panose="02020603050405020304" pitchFamily="18" charset="0"/>
                </a:rPr>
                <a:t>5</a:t>
              </a:r>
              <a:r>
                <a:rPr lang="zh-CN" altLang="en-US" sz="2800">
                  <a:latin typeface="汉仪大宋简" panose="02010609000101010101" pitchFamily="49" charset="-122"/>
                  <a:ea typeface="汉仪大宋简" panose="02010609000101010101" pitchFamily="49" charset="-122"/>
                  <a:cs typeface="Times New Roman" panose="02020603050405020304" pitchFamily="18" charset="0"/>
                </a:rPr>
                <a:t>类结点</a:t>
              </a:r>
              <a:endPar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en-US" altLang="zh-CN" sz="1800" kern="100" dirty="0">
                  <a:effectLst/>
                  <a:latin typeface="Times New Roman" panose="02020603050405020304" pitchFamily="18" charset="0"/>
                  <a:ea typeface="宋体" panose="02010600030101010101" pitchFamily="2" charset="-122"/>
                </a:rPr>
                <a:t>namespace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（命名空间）</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en-US" altLang="zh-CN" sz="1800" kern="100" dirty="0">
                  <a:effectLst/>
                  <a:latin typeface="Times New Roman" panose="02020603050405020304" pitchFamily="18" charset="0"/>
                  <a:ea typeface="宋体" panose="02010600030101010101" pitchFamily="2" charset="-122"/>
                </a:rPr>
                <a:t>property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（属性）</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en-US" altLang="zh-CN" sz="1800" kern="100" dirty="0">
                  <a:effectLst/>
                  <a:latin typeface="Times New Roman" panose="02020603050405020304" pitchFamily="18" charset="0"/>
                  <a:ea typeface="宋体" panose="02010600030101010101" pitchFamily="2" charset="-122"/>
                </a:rPr>
                <a:t>method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en-US" altLang="zh-CN" sz="1800" kern="100" dirty="0">
                  <a:effectLst/>
                  <a:latin typeface="Times New Roman" panose="02020603050405020304" pitchFamily="18" charset="0"/>
                  <a:ea typeface="宋体" panose="02010600030101010101" pitchFamily="2" charset="-122"/>
                </a:rPr>
                <a:t>class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（类）</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en-US" altLang="zh-CN" sz="1800" kern="100" dirty="0">
                  <a:effectLst/>
                  <a:latin typeface="Times New Roman" panose="02020603050405020304" pitchFamily="18" charset="0"/>
                  <a:ea typeface="宋体" panose="02010600030101010101" pitchFamily="2" charset="-122"/>
                </a:rPr>
                <a:t>root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（根节点）</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导入的包</a:t>
              </a:r>
              <a:endParaRPr kumimoji="0" lang="en-US" altLang="zh-CN" sz="20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EA31859E-A0B2-46E4-5B60-311F31B83AF3}"/>
                </a:ext>
              </a:extLst>
            </p:cNvPr>
            <p:cNvSpPr txBox="1"/>
            <p:nvPr/>
          </p:nvSpPr>
          <p:spPr>
            <a:xfrm>
              <a:off x="6830546" y="1811112"/>
              <a:ext cx="4640447" cy="2804870"/>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2800" dirty="0">
                  <a:latin typeface="Times New Roman" panose="02020603050405020304" pitchFamily="18" charset="0"/>
                  <a:ea typeface="汉仪大宋简" panose="02010609000101010101" pitchFamily="49" charset="-122"/>
                  <a:cs typeface="Times New Roman" panose="02020603050405020304" pitchFamily="18" charset="0"/>
                </a:rPr>
                <a:t>5</a:t>
              </a:r>
              <a:r>
                <a:rPr lang="zh-CN" altLang="en-US" sz="2800" dirty="0">
                  <a:latin typeface="汉仪大宋简" panose="02010609000101010101" pitchFamily="49" charset="-122"/>
                  <a:ea typeface="汉仪大宋简" panose="02010609000101010101" pitchFamily="49" charset="-122"/>
                  <a:cs typeface="Times New Roman" panose="02020603050405020304" pitchFamily="18" charset="0"/>
                </a:rPr>
                <a:t>种关系</a:t>
              </a:r>
              <a:endPar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en-US" altLang="zh-CN" sz="1800" kern="100" dirty="0" err="1">
                  <a:effectLst/>
                  <a:latin typeface="Times New Roman" panose="02020603050405020304" pitchFamily="18" charset="0"/>
                  <a:ea typeface="宋体" panose="02010600030101010101" pitchFamily="2" charset="-122"/>
                </a:rPr>
                <a:t>hasnamespace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（所包含的命名空间）</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en-US" altLang="zh-CN" sz="1800" kern="100" dirty="0" err="1">
                  <a:effectLst/>
                  <a:latin typeface="Times New Roman" panose="02020603050405020304" pitchFamily="18" charset="0"/>
                  <a:ea typeface="宋体" panose="02010600030101010101" pitchFamily="2" charset="-122"/>
                </a:rPr>
                <a:t>hasproperty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（所包含的属性）</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en-US" altLang="zh-CN" sz="1800" kern="100" dirty="0" err="1">
                  <a:effectLst/>
                  <a:latin typeface="Times New Roman" panose="02020603050405020304" pitchFamily="18" charset="0"/>
                  <a:ea typeface="宋体" panose="02010600030101010101" pitchFamily="2" charset="-122"/>
                </a:rPr>
                <a:t>hasmethod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（所包含的方法）</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en-US" altLang="zh-CN" sz="1800" kern="100" dirty="0" err="1">
                  <a:effectLst/>
                  <a:latin typeface="Times New Roman" panose="02020603050405020304" pitchFamily="18" charset="0"/>
                  <a:ea typeface="宋体" panose="02010600030101010101" pitchFamily="2" charset="-122"/>
                </a:rPr>
                <a:t>hasclass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（所包含的类）</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en-US" altLang="zh-CN" sz="1800" kern="100" dirty="0" err="1">
                  <a:effectLst/>
                  <a:latin typeface="Times New Roman" panose="02020603050405020304" pitchFamily="18" charset="0"/>
                  <a:ea typeface="宋体" panose="02010600030101010101" pitchFamily="2" charset="-122"/>
                </a:rPr>
                <a:t>returnclass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（返回值的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类型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p:txBody>
        </p:sp>
      </p:grpSp>
      <p:pic>
        <p:nvPicPr>
          <p:cNvPr id="9" name="图片 8">
            <a:extLst>
              <a:ext uri="{FF2B5EF4-FFF2-40B4-BE49-F238E27FC236}">
                <a16:creationId xmlns:a16="http://schemas.microsoft.com/office/drawing/2014/main" id="{587C3F7C-3645-2247-D3EC-F39CF27F5BA3}"/>
              </a:ext>
            </a:extLst>
          </p:cNvPr>
          <p:cNvPicPr>
            <a:picLocks noChangeAspect="1"/>
          </p:cNvPicPr>
          <p:nvPr/>
        </p:nvPicPr>
        <p:blipFill>
          <a:blip r:embed="rId9"/>
          <a:stretch>
            <a:fillRect/>
          </a:stretch>
        </p:blipFill>
        <p:spPr>
          <a:xfrm>
            <a:off x="649264" y="856160"/>
            <a:ext cx="10893472" cy="5847579"/>
          </a:xfrm>
          <a:prstGeom prst="rect">
            <a:avLst/>
          </a:prstGeom>
        </p:spPr>
      </p:pic>
      <p:pic>
        <p:nvPicPr>
          <p:cNvPr id="10" name="图片 9">
            <a:extLst>
              <a:ext uri="{FF2B5EF4-FFF2-40B4-BE49-F238E27FC236}">
                <a16:creationId xmlns:a16="http://schemas.microsoft.com/office/drawing/2014/main" id="{5993AA51-8562-7FD5-3450-788C4CDD5DA6}"/>
              </a:ext>
            </a:extLst>
          </p:cNvPr>
          <p:cNvPicPr>
            <a:picLocks noChangeAspect="1"/>
          </p:cNvPicPr>
          <p:nvPr/>
        </p:nvPicPr>
        <p:blipFill>
          <a:blip r:embed="rId10"/>
          <a:stretch>
            <a:fillRect/>
          </a:stretch>
        </p:blipFill>
        <p:spPr>
          <a:xfrm>
            <a:off x="651459" y="857339"/>
            <a:ext cx="10891277" cy="5846400"/>
          </a:xfrm>
          <a:prstGeom prst="rect">
            <a:avLst/>
          </a:prstGeom>
        </p:spPr>
      </p:pic>
    </p:spTree>
    <p:extLst>
      <p:ext uri="{BB962C8B-B14F-4D97-AF65-F5344CB8AC3E}">
        <p14:creationId xmlns:p14="http://schemas.microsoft.com/office/powerpoint/2010/main" val="103941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0" name="文本框 4219"/>
          <p:cNvSpPr txBox="1"/>
          <p:nvPr/>
        </p:nvSpPr>
        <p:spPr>
          <a:xfrm>
            <a:off x="415509" y="767210"/>
            <a:ext cx="318179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a:ea typeface="微软雅黑"/>
                <a:cs typeface="+mn-cs"/>
              </a:rPr>
              <a:t>系统基本框架</a:t>
            </a:r>
            <a:endParaRPr kumimoji="0" lang="en-US" altLang="zh-CN" sz="24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9" name="矩形: 圆角 4150"/>
          <p:cNvSpPr/>
          <p:nvPr>
            <p:custDataLst>
              <p:tags r:id="rId1"/>
            </p:custDataLst>
          </p:nvPr>
        </p:nvSpPr>
        <p:spPr>
          <a:xfrm>
            <a:off x="998136" y="2107095"/>
            <a:ext cx="4642267" cy="4322579"/>
          </a:xfrm>
          <a:prstGeom prst="roundRect">
            <a:avLst/>
          </a:prstGeom>
          <a:solidFill>
            <a:srgbClr val="B6967E">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156C"/>
              </a:solidFill>
              <a:effectLst/>
              <a:uLnTx/>
              <a:uFillTx/>
              <a:latin typeface="Arial"/>
              <a:ea typeface="微软雅黑"/>
              <a:cs typeface="+mn-cs"/>
            </a:endParaRPr>
          </a:p>
        </p:txBody>
      </p:sp>
      <p:sp>
        <p:nvSpPr>
          <p:cNvPr id="40" name="矩形: 圆角 4150"/>
          <p:cNvSpPr/>
          <p:nvPr>
            <p:custDataLst>
              <p:tags r:id="rId2"/>
            </p:custDataLst>
          </p:nvPr>
        </p:nvSpPr>
        <p:spPr>
          <a:xfrm>
            <a:off x="1677391" y="2411295"/>
            <a:ext cx="3280980" cy="94680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black"/>
                </a:solidFill>
                <a:latin typeface="Arial"/>
                <a:ea typeface="微软雅黑"/>
              </a:rPr>
              <a:t>用户</a:t>
            </a:r>
            <a:endParaRPr kumimoji="0" lang="zh-CN" altLang="en-US" sz="18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1" name="矩形: 圆角 4150"/>
          <p:cNvSpPr/>
          <p:nvPr>
            <p:custDataLst>
              <p:tags r:id="rId3"/>
            </p:custDataLst>
          </p:nvPr>
        </p:nvSpPr>
        <p:spPr>
          <a:xfrm>
            <a:off x="1677391" y="3828731"/>
            <a:ext cx="3280980" cy="94680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Arial"/>
                <a:ea typeface="微软雅黑"/>
                <a:cs typeface="+mn-cs"/>
              </a:rPr>
              <a:t>代码块</a:t>
            </a:r>
          </a:p>
        </p:txBody>
      </p:sp>
      <p:sp>
        <p:nvSpPr>
          <p:cNvPr id="6" name="矩形: 圆角 4150">
            <a:extLst>
              <a:ext uri="{FF2B5EF4-FFF2-40B4-BE49-F238E27FC236}">
                <a16:creationId xmlns:a16="http://schemas.microsoft.com/office/drawing/2014/main" id="{DA0FE739-F379-B32D-7621-F48AAA75EB99}"/>
              </a:ext>
            </a:extLst>
          </p:cNvPr>
          <p:cNvSpPr/>
          <p:nvPr>
            <p:custDataLst>
              <p:tags r:id="rId4"/>
            </p:custDataLst>
          </p:nvPr>
        </p:nvSpPr>
        <p:spPr>
          <a:xfrm>
            <a:off x="1705868" y="5169820"/>
            <a:ext cx="3280980" cy="94680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black"/>
                </a:solidFill>
                <a:latin typeface="Arial"/>
                <a:ea typeface="微软雅黑"/>
              </a:rPr>
              <a:t>输出</a:t>
            </a:r>
            <a:r>
              <a:rPr kumimoji="0" lang="zh-CN" altLang="en-US" sz="1800" b="1" i="0" u="none" strike="noStrike" kern="1200" cap="none" spc="0" normalizeH="0" baseline="0" noProof="0" dirty="0">
                <a:ln>
                  <a:noFill/>
                </a:ln>
                <a:solidFill>
                  <a:prstClr val="black"/>
                </a:solidFill>
                <a:effectLst/>
                <a:uLnTx/>
                <a:uFillTx/>
                <a:latin typeface="Arial"/>
                <a:ea typeface="微软雅黑"/>
                <a:cs typeface="+mn-cs"/>
              </a:rPr>
              <a:t>代码提示</a:t>
            </a:r>
            <a:endParaRPr kumimoji="0" lang="en-US" altLang="zh-CN" sz="18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3" name="矩形: 圆角 4150"/>
          <p:cNvSpPr/>
          <p:nvPr>
            <p:custDataLst>
              <p:tags r:id="rId5"/>
            </p:custDataLst>
          </p:nvPr>
        </p:nvSpPr>
        <p:spPr>
          <a:xfrm>
            <a:off x="6450500" y="2096132"/>
            <a:ext cx="4642267" cy="4320789"/>
          </a:xfrm>
          <a:prstGeom prst="roundRect">
            <a:avLst/>
          </a:prstGeom>
          <a:solidFill>
            <a:srgbClr val="C2BF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156C"/>
              </a:solidFill>
              <a:effectLst/>
              <a:uLnTx/>
              <a:uFillTx/>
              <a:latin typeface="Arial"/>
              <a:ea typeface="微软雅黑"/>
              <a:cs typeface="+mn-cs"/>
            </a:endParaRPr>
          </a:p>
        </p:txBody>
      </p:sp>
      <p:sp>
        <p:nvSpPr>
          <p:cNvPr id="24" name="矩形: 圆角 4150"/>
          <p:cNvSpPr/>
          <p:nvPr>
            <p:custDataLst>
              <p:tags r:id="rId6"/>
            </p:custDataLst>
          </p:nvPr>
        </p:nvSpPr>
        <p:spPr>
          <a:xfrm>
            <a:off x="2596423" y="1366773"/>
            <a:ext cx="1499870" cy="6502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a:ea typeface="微软雅黑"/>
                <a:cs typeface="+mn-cs"/>
              </a:rPr>
              <a:t>前端</a:t>
            </a:r>
            <a:endParaRPr kumimoji="0" lang="en-US" altLang="zh-CN" sz="20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4" name="矩形: 圆角 4150"/>
          <p:cNvSpPr/>
          <p:nvPr>
            <p:custDataLst>
              <p:tags r:id="rId7"/>
            </p:custDataLst>
          </p:nvPr>
        </p:nvSpPr>
        <p:spPr>
          <a:xfrm>
            <a:off x="7696053" y="2434271"/>
            <a:ext cx="2155825" cy="75169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black"/>
                </a:solidFill>
                <a:latin typeface="Arial"/>
                <a:ea typeface="微软雅黑"/>
              </a:rPr>
              <a:t>代码分块</a:t>
            </a:r>
            <a:endParaRPr kumimoji="0" lang="zh-CN" altLang="en-US" sz="1800" b="1" i="0" u="none" strike="noStrike" kern="1200" cap="none" spc="0" normalizeH="0" baseline="0" noProof="0" dirty="0">
              <a:ln>
                <a:noFill/>
              </a:ln>
              <a:solidFill>
                <a:prstClr val="black"/>
              </a:solidFill>
              <a:effectLst/>
              <a:uLnTx/>
              <a:uFillTx/>
              <a:latin typeface="Arial"/>
              <a:ea typeface="微软雅黑"/>
              <a:cs typeface="+mn-cs"/>
            </a:endParaRPr>
          </a:p>
        </p:txBody>
      </p:sp>
      <p:cxnSp>
        <p:nvCxnSpPr>
          <p:cNvPr id="59" name="直接箭头连接符 58"/>
          <p:cNvCxnSpPr>
            <a:cxnSpLocks/>
            <a:endCxn id="34" idx="1"/>
          </p:cNvCxnSpPr>
          <p:nvPr/>
        </p:nvCxnSpPr>
        <p:spPr>
          <a:xfrm flipV="1">
            <a:off x="4992931" y="2810117"/>
            <a:ext cx="2703122" cy="1435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custDataLst>
              <p:tags r:id="rId8"/>
            </p:custDataLst>
          </p:nvPr>
        </p:nvSpPr>
        <p:spPr>
          <a:xfrm rot="19962011">
            <a:off x="5191082" y="3191627"/>
            <a:ext cx="2211637"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00156C"/>
                </a:solidFill>
                <a:effectLst/>
                <a:uLnTx/>
                <a:uFillTx/>
                <a:latin typeface="Arial"/>
                <a:ea typeface="微软雅黑"/>
                <a:cs typeface="+mn-cs"/>
              </a:rPr>
              <a:t>AJAX</a:t>
            </a:r>
            <a:r>
              <a:rPr kumimoji="0" lang="zh-CN" altLang="en-US" b="1" i="0" u="none" strike="noStrike" kern="1200" cap="none" spc="0" normalizeH="0" baseline="0" noProof="0" dirty="0">
                <a:ln>
                  <a:noFill/>
                </a:ln>
                <a:solidFill>
                  <a:srgbClr val="00156C"/>
                </a:solidFill>
                <a:effectLst/>
                <a:uLnTx/>
                <a:uFillTx/>
                <a:latin typeface="Arial"/>
                <a:ea typeface="微软雅黑"/>
                <a:cs typeface="+mn-cs"/>
              </a:rPr>
              <a:t>发送（</a:t>
            </a:r>
            <a:r>
              <a:rPr lang="en-US" altLang="zh-CN" b="1" dirty="0">
                <a:solidFill>
                  <a:srgbClr val="00156C"/>
                </a:solidFill>
                <a:latin typeface="Arial"/>
                <a:ea typeface="微软雅黑"/>
              </a:rPr>
              <a:t>Get</a:t>
            </a:r>
            <a:r>
              <a:rPr kumimoji="0" lang="zh-CN" altLang="en-US" b="1" i="0" u="none" strike="noStrike" kern="1200" cap="none" spc="0" normalizeH="0" baseline="0" noProof="0" dirty="0">
                <a:ln>
                  <a:noFill/>
                </a:ln>
                <a:solidFill>
                  <a:srgbClr val="00156C"/>
                </a:solidFill>
                <a:effectLst/>
                <a:uLnTx/>
                <a:uFillTx/>
                <a:latin typeface="Arial"/>
                <a:ea typeface="微软雅黑"/>
                <a:cs typeface="+mn-cs"/>
              </a:rPr>
              <a:t>）</a:t>
            </a:r>
          </a:p>
        </p:txBody>
      </p:sp>
      <p:sp>
        <p:nvSpPr>
          <p:cNvPr id="76" name="文本框 75"/>
          <p:cNvSpPr txBox="1"/>
          <p:nvPr>
            <p:custDataLst>
              <p:tags r:id="rId9"/>
            </p:custDataLst>
          </p:nvPr>
        </p:nvSpPr>
        <p:spPr>
          <a:xfrm>
            <a:off x="3304951" y="3403114"/>
            <a:ext cx="1631315"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00156C"/>
                </a:solidFill>
                <a:effectLst/>
                <a:uLnTx/>
                <a:uFillTx/>
                <a:latin typeface="Arial"/>
                <a:ea typeface="微软雅黑"/>
                <a:cs typeface="+mn-cs"/>
              </a:rPr>
              <a:t>输入</a:t>
            </a:r>
          </a:p>
        </p:txBody>
      </p:sp>
      <p:cxnSp>
        <p:nvCxnSpPr>
          <p:cNvPr id="77" name="直接箭头连接符 76"/>
          <p:cNvCxnSpPr>
            <a:cxnSpLocks/>
          </p:cNvCxnSpPr>
          <p:nvPr>
            <p:custDataLst>
              <p:tags r:id="rId10"/>
            </p:custDataLst>
          </p:nvPr>
        </p:nvCxnSpPr>
        <p:spPr>
          <a:xfrm>
            <a:off x="3304951" y="3398836"/>
            <a:ext cx="0" cy="4298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矩形: 圆角 4150">
            <a:extLst>
              <a:ext uri="{FF2B5EF4-FFF2-40B4-BE49-F238E27FC236}">
                <a16:creationId xmlns:a16="http://schemas.microsoft.com/office/drawing/2014/main" id="{D06249EB-D47C-9552-D625-E1EB30916899}"/>
              </a:ext>
            </a:extLst>
          </p:cNvPr>
          <p:cNvSpPr/>
          <p:nvPr>
            <p:custDataLst>
              <p:tags r:id="rId11"/>
            </p:custDataLst>
          </p:nvPr>
        </p:nvSpPr>
        <p:spPr>
          <a:xfrm>
            <a:off x="8281520" y="11757247"/>
            <a:ext cx="976879" cy="370407"/>
          </a:xfrm>
          <a:prstGeom prst="roundRect">
            <a:avLst/>
          </a:prstGeom>
          <a:solidFill>
            <a:srgbClr val="5E7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FFFF"/>
                </a:solidFill>
                <a:effectLst/>
                <a:uLnTx/>
                <a:uFillTx/>
                <a:latin typeface="Arial"/>
                <a:ea typeface="微软雅黑"/>
                <a:cs typeface="+mn-cs"/>
              </a:rPr>
              <a:t>消息存证</a:t>
            </a:r>
          </a:p>
        </p:txBody>
      </p:sp>
      <p:grpSp>
        <p:nvGrpSpPr>
          <p:cNvPr id="8" name="组合 7">
            <a:extLst>
              <a:ext uri="{FF2B5EF4-FFF2-40B4-BE49-F238E27FC236}">
                <a16:creationId xmlns:a16="http://schemas.microsoft.com/office/drawing/2014/main" id="{08FDCD86-DB52-F69C-5C90-162DE3069803}"/>
              </a:ext>
            </a:extLst>
          </p:cNvPr>
          <p:cNvGrpSpPr/>
          <p:nvPr/>
        </p:nvGrpSpPr>
        <p:grpSpPr>
          <a:xfrm>
            <a:off x="231775" y="78660"/>
            <a:ext cx="11869034" cy="771220"/>
            <a:chOff x="231775" y="142160"/>
            <a:chExt cx="11869034" cy="771220"/>
          </a:xfrm>
        </p:grpSpPr>
        <p:grpSp>
          <p:nvGrpSpPr>
            <p:cNvPr id="12" name="组合 11">
              <a:extLst>
                <a:ext uri="{FF2B5EF4-FFF2-40B4-BE49-F238E27FC236}">
                  <a16:creationId xmlns:a16="http://schemas.microsoft.com/office/drawing/2014/main" id="{B28C19A7-48BA-A255-11E0-3846C276DEB2}"/>
                </a:ext>
              </a:extLst>
            </p:cNvPr>
            <p:cNvGrpSpPr/>
            <p:nvPr/>
          </p:nvGrpSpPr>
          <p:grpSpPr>
            <a:xfrm>
              <a:off x="231775" y="217761"/>
              <a:ext cx="9278266" cy="594306"/>
              <a:chOff x="231775" y="217761"/>
              <a:chExt cx="9278266" cy="594306"/>
            </a:xfrm>
          </p:grpSpPr>
          <p:pic>
            <p:nvPicPr>
              <p:cNvPr id="14" name="图形 13">
                <a:extLst>
                  <a:ext uri="{FF2B5EF4-FFF2-40B4-BE49-F238E27FC236}">
                    <a16:creationId xmlns:a16="http://schemas.microsoft.com/office/drawing/2014/main" id="{D913A9A0-9A00-3EF3-BC17-5E1EA4B70BE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31775" y="217761"/>
                <a:ext cx="9278266" cy="594306"/>
              </a:xfrm>
              <a:prstGeom prst="rect">
                <a:avLst/>
              </a:prstGeom>
            </p:spPr>
          </p:pic>
          <p:sp>
            <p:nvSpPr>
              <p:cNvPr id="15" name="文本框 14">
                <a:extLst>
                  <a:ext uri="{FF2B5EF4-FFF2-40B4-BE49-F238E27FC236}">
                    <a16:creationId xmlns:a16="http://schemas.microsoft.com/office/drawing/2014/main" id="{90361398-DB0B-5258-F0BC-66A88C479C32}"/>
                  </a:ext>
                </a:extLst>
              </p:cNvPr>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项目简介与实现</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项目介绍</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13" name="图形 12">
              <a:extLst>
                <a:ext uri="{FF2B5EF4-FFF2-40B4-BE49-F238E27FC236}">
                  <a16:creationId xmlns:a16="http://schemas.microsoft.com/office/drawing/2014/main" id="{5A8E4E2C-062D-D40E-5CF1-53431451E6B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601231" y="142160"/>
              <a:ext cx="2499578" cy="771220"/>
            </a:xfrm>
            <a:prstGeom prst="rect">
              <a:avLst/>
            </a:prstGeom>
          </p:spPr>
        </p:pic>
      </p:grpSp>
      <p:sp>
        <p:nvSpPr>
          <p:cNvPr id="48" name="矩形: 圆角 4150">
            <a:extLst>
              <a:ext uri="{FF2B5EF4-FFF2-40B4-BE49-F238E27FC236}">
                <a16:creationId xmlns:a16="http://schemas.microsoft.com/office/drawing/2014/main" id="{3BC0958E-C7CF-5789-AD03-4B3843E038AC}"/>
              </a:ext>
            </a:extLst>
          </p:cNvPr>
          <p:cNvSpPr/>
          <p:nvPr>
            <p:custDataLst>
              <p:tags r:id="rId12"/>
            </p:custDataLst>
          </p:nvPr>
        </p:nvSpPr>
        <p:spPr>
          <a:xfrm>
            <a:off x="7696053" y="3725441"/>
            <a:ext cx="2155825" cy="75169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black"/>
                </a:solidFill>
                <a:latin typeface="Arial"/>
                <a:ea typeface="微软雅黑"/>
              </a:rPr>
              <a:t>Neo4j</a:t>
            </a:r>
            <a:r>
              <a:rPr lang="zh-CN" altLang="en-US" b="1" dirty="0">
                <a:solidFill>
                  <a:prstClr val="black"/>
                </a:solidFill>
                <a:latin typeface="Arial"/>
                <a:ea typeface="微软雅黑"/>
              </a:rPr>
              <a:t>数据库</a:t>
            </a:r>
            <a:endParaRPr kumimoji="0" lang="zh-CN" altLang="en-US" sz="18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1" name="文本框 50">
            <a:extLst>
              <a:ext uri="{FF2B5EF4-FFF2-40B4-BE49-F238E27FC236}">
                <a16:creationId xmlns:a16="http://schemas.microsoft.com/office/drawing/2014/main" id="{CFBD2795-AEA9-225E-47FD-3CFEE46EE1A9}"/>
              </a:ext>
            </a:extLst>
          </p:cNvPr>
          <p:cNvSpPr txBox="1"/>
          <p:nvPr>
            <p:custDataLst>
              <p:tags r:id="rId13"/>
            </p:custDataLst>
          </p:nvPr>
        </p:nvSpPr>
        <p:spPr>
          <a:xfrm>
            <a:off x="8726658" y="3257420"/>
            <a:ext cx="1631315"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00156C"/>
                </a:solidFill>
                <a:effectLst/>
                <a:uLnTx/>
                <a:uFillTx/>
                <a:latin typeface="Arial"/>
                <a:ea typeface="微软雅黑"/>
                <a:cs typeface="+mn-cs"/>
              </a:rPr>
              <a:t>发送查询请求</a:t>
            </a:r>
          </a:p>
        </p:txBody>
      </p:sp>
      <p:cxnSp>
        <p:nvCxnSpPr>
          <p:cNvPr id="52" name="直接箭头连接符 51">
            <a:extLst>
              <a:ext uri="{FF2B5EF4-FFF2-40B4-BE49-F238E27FC236}">
                <a16:creationId xmlns:a16="http://schemas.microsoft.com/office/drawing/2014/main" id="{C7FF2EF1-DF70-2A86-2090-D7A1C4A0C4F6}"/>
              </a:ext>
            </a:extLst>
          </p:cNvPr>
          <p:cNvCxnSpPr>
            <a:cxnSpLocks/>
          </p:cNvCxnSpPr>
          <p:nvPr>
            <p:custDataLst>
              <p:tags r:id="rId14"/>
            </p:custDataLst>
          </p:nvPr>
        </p:nvCxnSpPr>
        <p:spPr>
          <a:xfrm>
            <a:off x="8726658" y="3253142"/>
            <a:ext cx="0" cy="4298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矩形: 圆角 4150">
            <a:extLst>
              <a:ext uri="{FF2B5EF4-FFF2-40B4-BE49-F238E27FC236}">
                <a16:creationId xmlns:a16="http://schemas.microsoft.com/office/drawing/2014/main" id="{A5EDBF9A-E7B3-3742-86DD-456DD1153616}"/>
              </a:ext>
            </a:extLst>
          </p:cNvPr>
          <p:cNvSpPr/>
          <p:nvPr>
            <p:custDataLst>
              <p:tags r:id="rId15"/>
            </p:custDataLst>
          </p:nvPr>
        </p:nvSpPr>
        <p:spPr>
          <a:xfrm>
            <a:off x="7696053" y="5027639"/>
            <a:ext cx="2155825" cy="75169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prstClr val="black"/>
                </a:solidFill>
                <a:latin typeface="Arial"/>
                <a:ea typeface="微软雅黑"/>
              </a:rPr>
              <a:t>整理打包</a:t>
            </a:r>
            <a:endParaRPr kumimoji="0" lang="zh-CN" altLang="en-US" sz="18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73" name="文本框 72">
            <a:extLst>
              <a:ext uri="{FF2B5EF4-FFF2-40B4-BE49-F238E27FC236}">
                <a16:creationId xmlns:a16="http://schemas.microsoft.com/office/drawing/2014/main" id="{7760EE1A-BA8E-6894-9BC9-BCF472AC7429}"/>
              </a:ext>
            </a:extLst>
          </p:cNvPr>
          <p:cNvSpPr txBox="1"/>
          <p:nvPr>
            <p:custDataLst>
              <p:tags r:id="rId16"/>
            </p:custDataLst>
          </p:nvPr>
        </p:nvSpPr>
        <p:spPr>
          <a:xfrm>
            <a:off x="8726658" y="4559618"/>
            <a:ext cx="1631315"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00156C"/>
                </a:solidFill>
                <a:effectLst/>
                <a:uLnTx/>
                <a:uFillTx/>
                <a:latin typeface="Arial"/>
                <a:ea typeface="微软雅黑"/>
                <a:cs typeface="+mn-cs"/>
              </a:rPr>
              <a:t>返回查询结果</a:t>
            </a:r>
          </a:p>
        </p:txBody>
      </p:sp>
      <p:cxnSp>
        <p:nvCxnSpPr>
          <p:cNvPr id="74" name="直接箭头连接符 73">
            <a:extLst>
              <a:ext uri="{FF2B5EF4-FFF2-40B4-BE49-F238E27FC236}">
                <a16:creationId xmlns:a16="http://schemas.microsoft.com/office/drawing/2014/main" id="{5D0FC6D6-C836-9E8F-ED67-9FA87182DB03}"/>
              </a:ext>
            </a:extLst>
          </p:cNvPr>
          <p:cNvCxnSpPr>
            <a:cxnSpLocks/>
          </p:cNvCxnSpPr>
          <p:nvPr>
            <p:custDataLst>
              <p:tags r:id="rId17"/>
            </p:custDataLst>
          </p:nvPr>
        </p:nvCxnSpPr>
        <p:spPr>
          <a:xfrm>
            <a:off x="8726658" y="4555340"/>
            <a:ext cx="0" cy="4298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B28DD50A-8243-32CE-2CD8-095736FCBFDE}"/>
              </a:ext>
            </a:extLst>
          </p:cNvPr>
          <p:cNvCxnSpPr>
            <a:cxnSpLocks/>
            <a:stCxn id="65" idx="1"/>
          </p:cNvCxnSpPr>
          <p:nvPr/>
        </p:nvCxnSpPr>
        <p:spPr>
          <a:xfrm flipH="1">
            <a:off x="5016033" y="5403485"/>
            <a:ext cx="2680020" cy="2397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4150">
            <a:extLst>
              <a:ext uri="{FF2B5EF4-FFF2-40B4-BE49-F238E27FC236}">
                <a16:creationId xmlns:a16="http://schemas.microsoft.com/office/drawing/2014/main" id="{5713154E-F4E5-2368-2F5C-D36293C5AFB1}"/>
              </a:ext>
            </a:extLst>
          </p:cNvPr>
          <p:cNvSpPr/>
          <p:nvPr>
            <p:custDataLst>
              <p:tags r:id="rId18"/>
            </p:custDataLst>
          </p:nvPr>
        </p:nvSpPr>
        <p:spPr>
          <a:xfrm>
            <a:off x="7976723" y="1366773"/>
            <a:ext cx="1499870" cy="6502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Arial"/>
                <a:ea typeface="微软雅黑"/>
              </a:rPr>
              <a:t>后端</a:t>
            </a:r>
            <a:endParaRPr kumimoji="0" lang="en-US" altLang="zh-CN" sz="2000" b="1" i="0" u="none" strike="noStrike" kern="1200" cap="none" spc="0" normalizeH="0" baseline="0" noProof="0" dirty="0">
              <a:ln>
                <a:noFill/>
              </a:ln>
              <a:solidFill>
                <a:prstClr val="black"/>
              </a:solidFill>
              <a:effectLst/>
              <a:uLnTx/>
              <a:uFillTx/>
              <a:latin typeface="Arial"/>
              <a:ea typeface="微软雅黑"/>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34966"/>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项目简介与实现</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前端开发（代码编写）</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2" name="文本框 1">
            <a:extLst>
              <a:ext uri="{FF2B5EF4-FFF2-40B4-BE49-F238E27FC236}">
                <a16:creationId xmlns:a16="http://schemas.microsoft.com/office/drawing/2014/main" id="{D72535F9-DD93-583D-D27C-51C1650D82DD}"/>
              </a:ext>
            </a:extLst>
          </p:cNvPr>
          <p:cNvSpPr txBox="1"/>
          <p:nvPr/>
        </p:nvSpPr>
        <p:spPr>
          <a:xfrm>
            <a:off x="196544" y="835343"/>
            <a:ext cx="11798912" cy="492756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变量解析</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前端使用</a:t>
            </a:r>
            <a:r>
              <a:rPr kumimoji="0" lang="zh-CN" altLang="en-US" sz="2000" b="1" i="0" u="none" strike="noStrike" kern="100" cap="none" spc="0" normalizeH="0" baseline="0" noProof="0" dirty="0">
                <a:ln>
                  <a:noFill/>
                </a:ln>
                <a:solidFill>
                  <a:srgbClr val="7E0C6E"/>
                </a:solidFill>
                <a:effectLst/>
                <a:uLnTx/>
                <a:uFillTx/>
                <a:latin typeface="Times New Roman" panose="02020603050405020304" pitchFamily="18" charset="0"/>
                <a:ea typeface="宋体" panose="02010600030101010101" pitchFamily="2" charset="-122"/>
                <a:cs typeface="Times New Roman" panose="02020603050405020304" pitchFamily="18" charset="0"/>
              </a:rPr>
              <a:t>正则表达式</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解析导入包、方法、变量，作为工作区的变量。</a:t>
            </a:r>
            <a:endParaRPr kumimoji="0" lang="en-US" altLang="zh-CN" sz="20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类型猜测</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对于简单类型，可以</a:t>
            </a:r>
            <a:r>
              <a:rPr lang="zh-CN" altLang="en-US" sz="2000" b="1" kern="100"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直接解析</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；对于不明确的类型，可以通过记录</a:t>
            </a:r>
            <a:r>
              <a:rPr lang="zh-CN" altLang="en-US" sz="2000" b="1" kern="100"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后期调用</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的方法猜测类型</a:t>
            </a:r>
            <a:r>
              <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调用解析</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对于连续通过“</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”来调用的方法，解析这些类型的调用关系，通过</a:t>
            </a:r>
            <a:r>
              <a:rPr kumimoji="0" lang="en-US" altLang="zh-CN" sz="2000" b="1" i="0" u="none" strike="noStrike" kern="100" cap="none" spc="0" normalizeH="0" baseline="0" noProof="0" dirty="0">
                <a:ln>
                  <a:noFill/>
                </a:ln>
                <a:solidFill>
                  <a:srgbClr val="7E0C6E"/>
                </a:solidFill>
                <a:effectLst/>
                <a:uLnTx/>
                <a:uFillTx/>
                <a:latin typeface="Times New Roman" panose="02020603050405020304" pitchFamily="18" charset="0"/>
                <a:ea typeface="宋体" panose="02010600030101010101" pitchFamily="2" charset="-122"/>
                <a:cs typeface="Times New Roman" panose="02020603050405020304" pitchFamily="18" charset="0"/>
              </a:rPr>
              <a:t>AJAX</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发送</a:t>
            </a:r>
            <a:r>
              <a:rPr lang="en-US" altLang="zh-CN" sz="2000" b="1" kern="100"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Get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请求，获得返回类型和该类型包含的命名空间、方法、属性等</a:t>
            </a:r>
            <a:r>
              <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展示提示</a:t>
            </a: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将提示的方法添加到提示器中，根据用户输入展示相应的</a:t>
            </a:r>
            <a:r>
              <a:rPr lang="zh-CN" altLang="en-US" sz="2000" b="1" kern="100"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过滤后</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的提示</a:t>
            </a:r>
            <a:r>
              <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0531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34966"/>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项目简介与实现</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前端开发（</a:t>
                </a:r>
                <a:r>
                  <a:rPr kumimoji="0" lang="en-US" altLang="zh-CN"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API</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查询）</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2" name="文本框 1">
            <a:extLst>
              <a:ext uri="{FF2B5EF4-FFF2-40B4-BE49-F238E27FC236}">
                <a16:creationId xmlns:a16="http://schemas.microsoft.com/office/drawing/2014/main" id="{D72535F9-DD93-583D-D27C-51C1650D82DD}"/>
              </a:ext>
            </a:extLst>
          </p:cNvPr>
          <p:cNvSpPr txBox="1"/>
          <p:nvPr/>
        </p:nvSpPr>
        <p:spPr>
          <a:xfrm>
            <a:off x="196544" y="835343"/>
            <a:ext cx="11798912" cy="5389232"/>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初始页面</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在最初进入页面时，以关系图形式展示</a:t>
            </a:r>
            <a:r>
              <a:rPr kumimoji="0" lang="en-US" altLang="zh-CN" sz="2000" b="0" i="0" u="none" strike="noStrike" kern="1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numpy</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pandas</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python</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内置的部分数据类型。</a:t>
            </a:r>
            <a:endParaRPr kumimoji="0" lang="en-US" altLang="zh-CN" sz="20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图形交互</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为节点绑定</a:t>
            </a:r>
            <a:r>
              <a:rPr lang="en-US" altLang="zh-CN" sz="2000"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lick</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事件，点击任意一个节点，通过</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AJAX</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发送</a:t>
            </a:r>
            <a:r>
              <a:rPr lang="en-US" altLang="zh-CN" sz="2000" kern="1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G</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et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请求，向后端查询该节点指向的节点，并将获得的数据展示在关系图中</a:t>
            </a:r>
            <a:r>
              <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面包屑导航</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通过面包屑导航展示</a:t>
            </a:r>
            <a:r>
              <a:rPr lang="zh-CN" altLang="en-US" sz="2000" b="1" kern="100"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点击节点的历史记录</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，可以通过该导航跳转到某一历史查询界面</a:t>
            </a:r>
            <a:r>
              <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限制与搜索</a:t>
            </a: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通过两个输入框限制展示节点的数量，通过搜索框，搜索当前图形中存在的节点，隐藏其余</a:t>
            </a:r>
            <a:r>
              <a:rPr kumimoji="0" lang="zh-CN" altLang="en-US" sz="2000" b="1" i="0" u="none" strike="noStrike" kern="100" cap="none" spc="0" normalizeH="0" baseline="0" noProof="0" dirty="0">
                <a:ln>
                  <a:noFill/>
                </a:ln>
                <a:solidFill>
                  <a:srgbClr val="7E0C6E"/>
                </a:solidFill>
                <a:effectLst/>
                <a:uLnTx/>
                <a:uFillTx/>
                <a:latin typeface="Times New Roman" panose="02020603050405020304" pitchFamily="18" charset="0"/>
                <a:ea typeface="宋体" panose="02010600030101010101" pitchFamily="2" charset="-122"/>
                <a:cs typeface="Times New Roman" panose="02020603050405020304" pitchFamily="18" charset="0"/>
              </a:rPr>
              <a:t>无关节点</a:t>
            </a:r>
            <a:r>
              <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7313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a:srcRect l="19248" r="57817" b="1451"/>
          <a:stretch>
            <a:fillRect/>
          </a:stretch>
        </p:blipFill>
        <p:spPr>
          <a:xfrm>
            <a:off x="0" y="1"/>
            <a:ext cx="2796209" cy="6857999"/>
          </a:xfrm>
          <a:custGeom>
            <a:avLst/>
            <a:gdLst>
              <a:gd name="connsiteX0" fmla="*/ 0 w 2796209"/>
              <a:gd name="connsiteY0" fmla="*/ 0 h 6758489"/>
              <a:gd name="connsiteX1" fmla="*/ 2796209 w 2796209"/>
              <a:gd name="connsiteY1" fmla="*/ 0 h 6758489"/>
              <a:gd name="connsiteX2" fmla="*/ 2796209 w 2796209"/>
              <a:gd name="connsiteY2" fmla="*/ 6758489 h 6758489"/>
              <a:gd name="connsiteX3" fmla="*/ 0 w 2796209"/>
              <a:gd name="connsiteY3" fmla="*/ 6758489 h 6758489"/>
            </a:gdLst>
            <a:ahLst/>
            <a:cxnLst>
              <a:cxn ang="0">
                <a:pos x="connsiteX0" y="connsiteY0"/>
              </a:cxn>
              <a:cxn ang="0">
                <a:pos x="connsiteX1" y="connsiteY1"/>
              </a:cxn>
              <a:cxn ang="0">
                <a:pos x="connsiteX2" y="connsiteY2"/>
              </a:cxn>
              <a:cxn ang="0">
                <a:pos x="connsiteX3" y="connsiteY3"/>
              </a:cxn>
            </a:cxnLst>
            <a:rect l="l" t="t" r="r" b="b"/>
            <a:pathLst>
              <a:path w="2796209" h="6758489">
                <a:moveTo>
                  <a:pt x="0" y="0"/>
                </a:moveTo>
                <a:lnTo>
                  <a:pt x="2796209" y="0"/>
                </a:lnTo>
                <a:lnTo>
                  <a:pt x="2796209" y="6758489"/>
                </a:lnTo>
                <a:lnTo>
                  <a:pt x="0" y="6758489"/>
                </a:lnTo>
                <a:close/>
              </a:path>
            </a:pathLst>
          </a:custGeom>
        </p:spPr>
      </p:pic>
      <p:sp>
        <p:nvSpPr>
          <p:cNvPr id="8" name="Rectangle 7"/>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orte" panose="03060902040502070203" charset="0"/>
              <a:ea typeface="微软雅黑" panose="020B0503020204020204" charset="-122"/>
              <a:cs typeface="+mn-cs"/>
              <a:sym typeface="Forte" panose="03060902040502070203" charset="0"/>
            </a:endParaRPr>
          </a:p>
        </p:txBody>
      </p:sp>
      <p:pic>
        <p:nvPicPr>
          <p:cNvPr id="6" name="图片 5"/>
          <p:cNvPicPr>
            <a:picLocks noChangeAspect="1"/>
          </p:cNvPicPr>
          <p:nvPr/>
        </p:nvPicPr>
        <p:blipFill>
          <a:blip r:embed="rId4">
            <a:lum bright="70000" contrast="-70000"/>
          </a:blip>
          <a:stretch>
            <a:fillRect/>
          </a:stretch>
        </p:blipFill>
        <p:spPr>
          <a:xfrm>
            <a:off x="655715" y="1028700"/>
            <a:ext cx="1614199" cy="1614199"/>
          </a:xfrm>
          <a:prstGeom prst="rect">
            <a:avLst/>
          </a:prstGeom>
        </p:spPr>
      </p:pic>
      <p:pic>
        <p:nvPicPr>
          <p:cNvPr id="7" name="图片 6"/>
          <p:cNvPicPr>
            <a:picLocks noChangeAspect="1"/>
          </p:cNvPicPr>
          <p:nvPr/>
        </p:nvPicPr>
        <p:blipFill>
          <a:blip r:embed="rId5"/>
          <a:stretch>
            <a:fillRect/>
          </a:stretch>
        </p:blipFill>
        <p:spPr>
          <a:xfrm>
            <a:off x="487791" y="2890282"/>
            <a:ext cx="1820623" cy="2767981"/>
          </a:xfrm>
          <a:prstGeom prst="rect">
            <a:avLst/>
          </a:prstGeom>
        </p:spPr>
      </p:pic>
      <p:sp>
        <p:nvSpPr>
          <p:cNvPr id="5" name="文本框 4"/>
          <p:cNvSpPr txBox="1"/>
          <p:nvPr/>
        </p:nvSpPr>
        <p:spPr>
          <a:xfrm>
            <a:off x="9607824" y="155840"/>
            <a:ext cx="1643271" cy="7683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7E0C6E"/>
                </a:solidFill>
                <a:effectLst/>
                <a:uLnTx/>
                <a:uFillTx/>
                <a:latin typeface="华文行楷" panose="02010800040101010101" charset="-122"/>
                <a:ea typeface="华文行楷" panose="02010800040101010101" charset="-122"/>
                <a:cs typeface="+mn-cs"/>
              </a:rPr>
              <a:t>目录</a:t>
            </a:r>
          </a:p>
        </p:txBody>
      </p:sp>
      <p:pic>
        <p:nvPicPr>
          <p:cNvPr id="9" name="图形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4679" t="73278"/>
          <a:stretch>
            <a:fillRect/>
          </a:stretch>
        </p:blipFill>
        <p:spPr>
          <a:xfrm>
            <a:off x="9517768" y="925281"/>
            <a:ext cx="1823383" cy="199589"/>
          </a:xfrm>
          <a:custGeom>
            <a:avLst/>
            <a:gdLst>
              <a:gd name="connsiteX0" fmla="*/ 0 w 2604270"/>
              <a:gd name="connsiteY0" fmla="*/ 0 h 285065"/>
              <a:gd name="connsiteX1" fmla="*/ 2604270 w 2604270"/>
              <a:gd name="connsiteY1" fmla="*/ 0 h 285065"/>
              <a:gd name="connsiteX2" fmla="*/ 2604270 w 2604270"/>
              <a:gd name="connsiteY2" fmla="*/ 285065 h 285065"/>
              <a:gd name="connsiteX3" fmla="*/ 0 w 2604270"/>
              <a:gd name="connsiteY3" fmla="*/ 285065 h 285065"/>
            </a:gdLst>
            <a:ahLst/>
            <a:cxnLst>
              <a:cxn ang="0">
                <a:pos x="connsiteX0" y="connsiteY0"/>
              </a:cxn>
              <a:cxn ang="0">
                <a:pos x="connsiteX1" y="connsiteY1"/>
              </a:cxn>
              <a:cxn ang="0">
                <a:pos x="connsiteX2" y="connsiteY2"/>
              </a:cxn>
              <a:cxn ang="0">
                <a:pos x="connsiteX3" y="connsiteY3"/>
              </a:cxn>
            </a:cxnLst>
            <a:rect l="l" t="t" r="r" b="b"/>
            <a:pathLst>
              <a:path w="2604270" h="285065">
                <a:moveTo>
                  <a:pt x="0" y="0"/>
                </a:moveTo>
                <a:lnTo>
                  <a:pt x="2604270" y="0"/>
                </a:lnTo>
                <a:lnTo>
                  <a:pt x="2604270" y="285065"/>
                </a:lnTo>
                <a:lnTo>
                  <a:pt x="0" y="285065"/>
                </a:lnTo>
                <a:close/>
              </a:path>
            </a:pathLst>
          </a:custGeom>
        </p:spPr>
      </p:pic>
      <p:grpSp>
        <p:nvGrpSpPr>
          <p:cNvPr id="52" name="组合 51"/>
          <p:cNvGrpSpPr/>
          <p:nvPr/>
        </p:nvGrpSpPr>
        <p:grpSpPr>
          <a:xfrm>
            <a:off x="3560560" y="1028051"/>
            <a:ext cx="51098" cy="5585880"/>
            <a:chOff x="3560560" y="1028051"/>
            <a:chExt cx="51098" cy="5585880"/>
          </a:xfrm>
        </p:grpSpPr>
        <p:sp>
          <p:nvSpPr>
            <p:cNvPr id="33" name="矩形 32"/>
            <p:cNvSpPr/>
            <p:nvPr/>
          </p:nvSpPr>
          <p:spPr>
            <a:xfrm>
              <a:off x="3560560" y="3795082"/>
              <a:ext cx="51098" cy="2818849"/>
            </a:xfrm>
            <a:prstGeom prst="rect">
              <a:avLst/>
            </a:prstGeom>
            <a:gradFill>
              <a:gsLst>
                <a:gs pos="68401">
                  <a:srgbClr val="CDA9C8"/>
                </a:gs>
                <a:gs pos="50001">
                  <a:srgbClr val="7E0C6E"/>
                </a:gs>
                <a:gs pos="24700">
                  <a:srgbClr val="7E0C6E"/>
                </a:gs>
                <a:gs pos="0">
                  <a:srgbClr val="7E0C6E"/>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 name="矩形 36"/>
            <p:cNvSpPr/>
            <p:nvPr/>
          </p:nvSpPr>
          <p:spPr>
            <a:xfrm rot="10800000">
              <a:off x="3560560" y="1028051"/>
              <a:ext cx="51098" cy="2818849"/>
            </a:xfrm>
            <a:prstGeom prst="rect">
              <a:avLst/>
            </a:prstGeom>
            <a:gradFill>
              <a:gsLst>
                <a:gs pos="68401">
                  <a:srgbClr val="CDA9C8"/>
                </a:gs>
                <a:gs pos="50001">
                  <a:srgbClr val="7E0C6E"/>
                </a:gs>
                <a:gs pos="24700">
                  <a:srgbClr val="7E0C6E"/>
                </a:gs>
                <a:gs pos="0">
                  <a:srgbClr val="7E0C6E"/>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1" name="组合 50"/>
          <p:cNvGrpSpPr/>
          <p:nvPr/>
        </p:nvGrpSpPr>
        <p:grpSpPr>
          <a:xfrm>
            <a:off x="4099453" y="1192934"/>
            <a:ext cx="7744784" cy="705744"/>
            <a:chOff x="4099453" y="1322978"/>
            <a:chExt cx="7744784" cy="705744"/>
          </a:xfrm>
        </p:grpSpPr>
        <p:grpSp>
          <p:nvGrpSpPr>
            <p:cNvPr id="15" name="组合 14"/>
            <p:cNvGrpSpPr/>
            <p:nvPr/>
          </p:nvGrpSpPr>
          <p:grpSpPr>
            <a:xfrm>
              <a:off x="4099453" y="1322978"/>
              <a:ext cx="7744784" cy="705744"/>
              <a:chOff x="3356891" y="2074277"/>
              <a:chExt cx="7744784" cy="705744"/>
            </a:xfrm>
          </p:grpSpPr>
          <p:sp>
            <p:nvSpPr>
              <p:cNvPr id="48" name="矩形 47"/>
              <p:cNvSpPr/>
              <p:nvPr/>
            </p:nvSpPr>
            <p:spPr>
              <a:xfrm>
                <a:off x="4357208" y="2147919"/>
                <a:ext cx="6732193" cy="57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矩形 48"/>
              <p:cNvSpPr/>
              <p:nvPr/>
            </p:nvSpPr>
            <p:spPr>
              <a:xfrm>
                <a:off x="3356891" y="2074277"/>
                <a:ext cx="1024865" cy="705744"/>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仿郭简体" panose="03000509000000000000" pitchFamily="65" charset="-122"/>
                    <a:ea typeface="方正仿郭简体" panose="03000509000000000000" pitchFamily="65" charset="-122"/>
                    <a:cs typeface="方正仿郭简体" panose="03000509000000000000" pitchFamily="65" charset="-122"/>
                  </a:rPr>
                  <a:t>一</a:t>
                </a:r>
              </a:p>
            </p:txBody>
          </p:sp>
          <p:sp>
            <p:nvSpPr>
              <p:cNvPr id="50" name="矩形 49"/>
              <p:cNvSpPr/>
              <p:nvPr/>
            </p:nvSpPr>
            <p:spPr>
              <a:xfrm>
                <a:off x="10966663" y="2141567"/>
                <a:ext cx="135012" cy="584169"/>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a:off x="5118753" y="1410555"/>
              <a:ext cx="641753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black"/>
                  </a:solidFill>
                  <a:latin typeface="方正魏碑简体" panose="03000509000000000000" pitchFamily="65" charset="-122"/>
                  <a:ea typeface="方正魏碑简体" panose="03000509000000000000" pitchFamily="65" charset="-122"/>
                </a:rPr>
                <a:t>小组成员及分工</a:t>
              </a:r>
              <a:endParaRPr kumimoji="0" lang="zh-CN" altLang="en-US" sz="3200" b="0" i="0" u="none" strike="noStrike" kern="1200" cap="none" spc="0" normalizeH="0" baseline="0" noProof="0" dirty="0">
                <a:ln>
                  <a:noFill/>
                </a:ln>
                <a:solidFill>
                  <a:prstClr val="black"/>
                </a:solidFill>
                <a:effectLst/>
                <a:uLnTx/>
                <a:uFillTx/>
                <a:latin typeface="方正魏碑简体" panose="03000509000000000000" pitchFamily="65" charset="-122"/>
                <a:ea typeface="方正魏碑简体" panose="03000509000000000000" pitchFamily="65" charset="-122"/>
                <a:cs typeface="+mn-cs"/>
              </a:endParaRPr>
            </a:p>
          </p:txBody>
        </p:sp>
      </p:grpSp>
      <p:grpSp>
        <p:nvGrpSpPr>
          <p:cNvPr id="38" name="组合 37"/>
          <p:cNvGrpSpPr/>
          <p:nvPr/>
        </p:nvGrpSpPr>
        <p:grpSpPr>
          <a:xfrm>
            <a:off x="4099453" y="2240684"/>
            <a:ext cx="7744784" cy="705744"/>
            <a:chOff x="4099453" y="2320100"/>
            <a:chExt cx="7744784" cy="705744"/>
          </a:xfrm>
        </p:grpSpPr>
        <p:grpSp>
          <p:nvGrpSpPr>
            <p:cNvPr id="16" name="组合 15"/>
            <p:cNvGrpSpPr/>
            <p:nvPr/>
          </p:nvGrpSpPr>
          <p:grpSpPr>
            <a:xfrm>
              <a:off x="4099453" y="2320100"/>
              <a:ext cx="7744784" cy="705744"/>
              <a:chOff x="3356891" y="2074277"/>
              <a:chExt cx="7744784" cy="705744"/>
            </a:xfrm>
          </p:grpSpPr>
          <p:sp>
            <p:nvSpPr>
              <p:cNvPr id="45" name="矩形 44"/>
              <p:cNvSpPr/>
              <p:nvPr/>
            </p:nvSpPr>
            <p:spPr>
              <a:xfrm>
                <a:off x="4357208" y="2147919"/>
                <a:ext cx="6732193" cy="57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矩形 45"/>
              <p:cNvSpPr/>
              <p:nvPr/>
            </p:nvSpPr>
            <p:spPr>
              <a:xfrm>
                <a:off x="3356891" y="2074277"/>
                <a:ext cx="1024865" cy="705744"/>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仿郭简体" panose="03000509000000000000" pitchFamily="65" charset="-122"/>
                    <a:ea typeface="方正仿郭简体" panose="03000509000000000000" pitchFamily="65" charset="-122"/>
                    <a:cs typeface="方正仿郭简体" panose="03000509000000000000" pitchFamily="65" charset="-122"/>
                  </a:rPr>
                  <a:t>二</a:t>
                </a:r>
              </a:p>
            </p:txBody>
          </p:sp>
          <p:sp>
            <p:nvSpPr>
              <p:cNvPr id="47" name="矩形 46"/>
              <p:cNvSpPr/>
              <p:nvPr/>
            </p:nvSpPr>
            <p:spPr>
              <a:xfrm>
                <a:off x="10966663" y="2141567"/>
                <a:ext cx="135012" cy="584169"/>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0" name="文本框 9"/>
            <p:cNvSpPr txBox="1"/>
            <p:nvPr/>
          </p:nvSpPr>
          <p:spPr>
            <a:xfrm>
              <a:off x="5099578" y="2388943"/>
              <a:ext cx="660971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方正魏碑简体" panose="03000509000000000000" pitchFamily="65" charset="-122"/>
                  <a:ea typeface="方正魏碑简体" panose="03000509000000000000" pitchFamily="65" charset="-122"/>
                  <a:cs typeface="+mn-cs"/>
                </a:rPr>
                <a:t>选题的背景与意义</a:t>
              </a:r>
              <a:endParaRPr kumimoji="0" lang="zh-CN" altLang="en-US" sz="3200" b="0" i="0" u="none" strike="noStrike" kern="1200" cap="none" spc="0" normalizeH="0" baseline="0" noProof="0" dirty="0">
                <a:ln>
                  <a:noFill/>
                </a:ln>
                <a:solidFill>
                  <a:prstClr val="black"/>
                </a:solidFill>
                <a:effectLst>
                  <a:outerShdw blurRad="50800" dist="38100" dir="5400000" algn="t" rotWithShape="0">
                    <a:prstClr val="black">
                      <a:alpha val="40000"/>
                    </a:prstClr>
                  </a:outerShdw>
                </a:effectLst>
                <a:uLnTx/>
                <a:uFillTx/>
                <a:latin typeface="方正魏碑简体" panose="03000509000000000000" pitchFamily="65" charset="-122"/>
                <a:ea typeface="方正魏碑简体" panose="03000509000000000000" pitchFamily="65" charset="-122"/>
                <a:cs typeface="+mn-cs"/>
              </a:endParaRPr>
            </a:p>
          </p:txBody>
        </p:sp>
      </p:grpSp>
      <p:grpSp>
        <p:nvGrpSpPr>
          <p:cNvPr id="36" name="组合 35"/>
          <p:cNvGrpSpPr/>
          <p:nvPr/>
        </p:nvGrpSpPr>
        <p:grpSpPr>
          <a:xfrm>
            <a:off x="4099453" y="3410009"/>
            <a:ext cx="7744784" cy="705744"/>
            <a:chOff x="4099453" y="3351308"/>
            <a:chExt cx="7744784" cy="705744"/>
          </a:xfrm>
        </p:grpSpPr>
        <p:grpSp>
          <p:nvGrpSpPr>
            <p:cNvPr id="18" name="组合 17"/>
            <p:cNvGrpSpPr/>
            <p:nvPr/>
          </p:nvGrpSpPr>
          <p:grpSpPr>
            <a:xfrm>
              <a:off x="4099453" y="3351308"/>
              <a:ext cx="7744784" cy="705744"/>
              <a:chOff x="3356891" y="2074277"/>
              <a:chExt cx="7744784" cy="705744"/>
            </a:xfrm>
          </p:grpSpPr>
          <p:sp>
            <p:nvSpPr>
              <p:cNvPr id="41" name="矩形 40"/>
              <p:cNvSpPr/>
              <p:nvPr/>
            </p:nvSpPr>
            <p:spPr>
              <a:xfrm>
                <a:off x="4357208" y="2147919"/>
                <a:ext cx="6732193" cy="57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3356891" y="2074277"/>
                <a:ext cx="1024865" cy="705744"/>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仿郭简体" panose="03000509000000000000" pitchFamily="65" charset="-122"/>
                    <a:ea typeface="方正仿郭简体" panose="03000509000000000000" pitchFamily="65" charset="-122"/>
                    <a:cs typeface="方正仿郭简体" panose="03000509000000000000" pitchFamily="65" charset="-122"/>
                  </a:rPr>
                  <a:t>三</a:t>
                </a:r>
              </a:p>
            </p:txBody>
          </p:sp>
          <p:sp>
            <p:nvSpPr>
              <p:cNvPr id="44" name="矩形 43"/>
              <p:cNvSpPr/>
              <p:nvPr/>
            </p:nvSpPr>
            <p:spPr>
              <a:xfrm>
                <a:off x="10966663" y="2141567"/>
                <a:ext cx="135012" cy="584169"/>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3" name="文本框 12"/>
            <p:cNvSpPr txBox="1"/>
            <p:nvPr/>
          </p:nvSpPr>
          <p:spPr>
            <a:xfrm>
              <a:off x="5099770" y="3420657"/>
              <a:ext cx="660443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方正魏碑简体" panose="03000509000000000000" pitchFamily="65" charset="-122"/>
                  <a:ea typeface="方正魏碑简体" panose="03000509000000000000" pitchFamily="65" charset="-122"/>
                  <a:cs typeface="+mn-cs"/>
                  <a:sym typeface="+mn-ea"/>
                </a:rPr>
                <a:t>项目简介与实现</a:t>
              </a:r>
              <a:endParaRPr kumimoji="0" lang="zh-CN" altLang="en-US" sz="3200" b="0" i="0" u="none" strike="noStrike" kern="1200" cap="none" spc="0" normalizeH="0" baseline="0" noProof="0" dirty="0">
                <a:ln>
                  <a:noFill/>
                </a:ln>
                <a:solidFill>
                  <a:prstClr val="black"/>
                </a:solidFill>
                <a:effectLst>
                  <a:outerShdw blurRad="50800" dist="38100" dir="5400000" algn="t" rotWithShape="0">
                    <a:prstClr val="black">
                      <a:alpha val="40000"/>
                    </a:prstClr>
                  </a:outerShdw>
                </a:effectLst>
                <a:uLnTx/>
                <a:uFillTx/>
                <a:latin typeface="方正魏碑简体" panose="03000509000000000000" pitchFamily="65" charset="-122"/>
                <a:ea typeface="方正魏碑简体" panose="03000509000000000000" pitchFamily="65" charset="-122"/>
                <a:cs typeface="+mn-cs"/>
              </a:endParaRPr>
            </a:p>
          </p:txBody>
        </p:sp>
      </p:grpSp>
      <p:grpSp>
        <p:nvGrpSpPr>
          <p:cNvPr id="39" name="组合 38"/>
          <p:cNvGrpSpPr/>
          <p:nvPr/>
        </p:nvGrpSpPr>
        <p:grpSpPr>
          <a:xfrm>
            <a:off x="4099453" y="5721569"/>
            <a:ext cx="7744784" cy="705744"/>
            <a:chOff x="4099453" y="4463242"/>
            <a:chExt cx="7744784" cy="705744"/>
          </a:xfrm>
        </p:grpSpPr>
        <p:grpSp>
          <p:nvGrpSpPr>
            <p:cNvPr id="12" name="组合 11"/>
            <p:cNvGrpSpPr/>
            <p:nvPr/>
          </p:nvGrpSpPr>
          <p:grpSpPr>
            <a:xfrm>
              <a:off x="4099453" y="4463242"/>
              <a:ext cx="7744784" cy="705744"/>
              <a:chOff x="3356891" y="2074277"/>
              <a:chExt cx="7744784" cy="705744"/>
            </a:xfrm>
          </p:grpSpPr>
          <p:sp>
            <p:nvSpPr>
              <p:cNvPr id="17" name="矩形 16"/>
              <p:cNvSpPr/>
              <p:nvPr/>
            </p:nvSpPr>
            <p:spPr>
              <a:xfrm>
                <a:off x="4357208" y="2147919"/>
                <a:ext cx="6732193" cy="57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a:off x="3356891" y="2074277"/>
                <a:ext cx="1024865" cy="705744"/>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white"/>
                    </a:solidFill>
                    <a:latin typeface="方正仿郭简体" panose="03000509000000000000" pitchFamily="65" charset="-122"/>
                    <a:ea typeface="方正仿郭简体" panose="03000509000000000000" pitchFamily="65" charset="-122"/>
                    <a:cs typeface="方正仿郭简体" panose="03000509000000000000" pitchFamily="65" charset="-122"/>
                  </a:rPr>
                  <a:t>五</a:t>
                </a:r>
                <a:endParaRPr kumimoji="0" lang="zh-CN" altLang="en-US" sz="4800" i="0" u="none" strike="noStrike" kern="1200" cap="none" spc="0" normalizeH="0" baseline="0" noProof="0" dirty="0">
                  <a:ln>
                    <a:noFill/>
                  </a:ln>
                  <a:solidFill>
                    <a:prstClr val="white"/>
                  </a:solidFill>
                  <a:effectLst/>
                  <a:uLnTx/>
                  <a:uFillTx/>
                  <a:latin typeface="方正仿郭简体" panose="03000509000000000000" pitchFamily="65" charset="-122"/>
                  <a:ea typeface="方正仿郭简体" panose="03000509000000000000" pitchFamily="65" charset="-122"/>
                  <a:cs typeface="方正仿郭简体" panose="03000509000000000000" pitchFamily="65" charset="-122"/>
                </a:endParaRPr>
              </a:p>
            </p:txBody>
          </p:sp>
          <p:sp>
            <p:nvSpPr>
              <p:cNvPr id="20" name="矩形 19"/>
              <p:cNvSpPr/>
              <p:nvPr/>
            </p:nvSpPr>
            <p:spPr>
              <a:xfrm>
                <a:off x="10966663" y="2141567"/>
                <a:ext cx="135012" cy="584169"/>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文本框 13"/>
            <p:cNvSpPr txBox="1"/>
            <p:nvPr/>
          </p:nvSpPr>
          <p:spPr>
            <a:xfrm>
              <a:off x="5099770" y="4524962"/>
              <a:ext cx="605083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black"/>
                  </a:solidFill>
                  <a:latin typeface="方正魏碑简体" panose="03000509000000000000" pitchFamily="65" charset="-122"/>
                  <a:ea typeface="方正魏碑简体" panose="03000509000000000000" pitchFamily="65" charset="-122"/>
                </a:rPr>
                <a:t>总结与展望</a:t>
              </a:r>
              <a:endParaRPr kumimoji="0" lang="zh-CN" altLang="en-US" sz="3200" b="0" i="0" u="none" strike="noStrike" kern="1200" cap="none" spc="0" normalizeH="0" baseline="0" noProof="0" dirty="0">
                <a:ln>
                  <a:noFill/>
                </a:ln>
                <a:solidFill>
                  <a:prstClr val="black"/>
                </a:solidFill>
                <a:effectLst>
                  <a:outerShdw blurRad="50800" dist="38100" dir="5400000" algn="t" rotWithShape="0">
                    <a:prstClr val="black">
                      <a:alpha val="40000"/>
                    </a:prstClr>
                  </a:outerShdw>
                </a:effectLst>
                <a:uLnTx/>
                <a:uFillTx/>
                <a:latin typeface="方正魏碑简体" panose="03000509000000000000" pitchFamily="65" charset="-122"/>
                <a:ea typeface="方正魏碑简体" panose="03000509000000000000" pitchFamily="65" charset="-122"/>
                <a:cs typeface="+mn-cs"/>
              </a:endParaRPr>
            </a:p>
          </p:txBody>
        </p:sp>
      </p:grpSp>
      <p:grpSp>
        <p:nvGrpSpPr>
          <p:cNvPr id="2" name="组合 1">
            <a:extLst>
              <a:ext uri="{FF2B5EF4-FFF2-40B4-BE49-F238E27FC236}">
                <a16:creationId xmlns:a16="http://schemas.microsoft.com/office/drawing/2014/main" id="{0331E95E-C2E2-83DC-F9D8-A0F8BF87ECA8}"/>
              </a:ext>
            </a:extLst>
          </p:cNvPr>
          <p:cNvGrpSpPr/>
          <p:nvPr/>
        </p:nvGrpSpPr>
        <p:grpSpPr>
          <a:xfrm>
            <a:off x="4099453" y="4525426"/>
            <a:ext cx="7744784" cy="705744"/>
            <a:chOff x="4099453" y="3351308"/>
            <a:chExt cx="7744784" cy="705744"/>
          </a:xfrm>
        </p:grpSpPr>
        <p:grpSp>
          <p:nvGrpSpPr>
            <p:cNvPr id="3" name="组合 2">
              <a:extLst>
                <a:ext uri="{FF2B5EF4-FFF2-40B4-BE49-F238E27FC236}">
                  <a16:creationId xmlns:a16="http://schemas.microsoft.com/office/drawing/2014/main" id="{F94B29FD-F0E6-159A-F51D-734857429D2F}"/>
                </a:ext>
              </a:extLst>
            </p:cNvPr>
            <p:cNvGrpSpPr/>
            <p:nvPr/>
          </p:nvGrpSpPr>
          <p:grpSpPr>
            <a:xfrm>
              <a:off x="4099453" y="3351308"/>
              <a:ext cx="7744784" cy="705744"/>
              <a:chOff x="3356891" y="2074277"/>
              <a:chExt cx="7744784" cy="705744"/>
            </a:xfrm>
          </p:grpSpPr>
          <p:sp>
            <p:nvSpPr>
              <p:cNvPr id="21" name="矩形 20">
                <a:extLst>
                  <a:ext uri="{FF2B5EF4-FFF2-40B4-BE49-F238E27FC236}">
                    <a16:creationId xmlns:a16="http://schemas.microsoft.com/office/drawing/2014/main" id="{85351EEC-A7CB-56B6-B82E-906D69695CCB}"/>
                  </a:ext>
                </a:extLst>
              </p:cNvPr>
              <p:cNvSpPr/>
              <p:nvPr/>
            </p:nvSpPr>
            <p:spPr>
              <a:xfrm>
                <a:off x="4357208" y="2147919"/>
                <a:ext cx="6732193" cy="57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a:extLst>
                  <a:ext uri="{FF2B5EF4-FFF2-40B4-BE49-F238E27FC236}">
                    <a16:creationId xmlns:a16="http://schemas.microsoft.com/office/drawing/2014/main" id="{03FCD167-BA55-69FF-BEBC-D52FF9F8660D}"/>
                  </a:ext>
                </a:extLst>
              </p:cNvPr>
              <p:cNvSpPr/>
              <p:nvPr/>
            </p:nvSpPr>
            <p:spPr>
              <a:xfrm>
                <a:off x="3356891" y="2074277"/>
                <a:ext cx="1024865" cy="705744"/>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white"/>
                    </a:solidFill>
                    <a:latin typeface="方正仿郭简体" panose="03000509000000000000" pitchFamily="65" charset="-122"/>
                    <a:ea typeface="方正仿郭简体" panose="03000509000000000000" pitchFamily="65" charset="-122"/>
                    <a:cs typeface="方正仿郭简体" panose="03000509000000000000" pitchFamily="65" charset="-122"/>
                  </a:rPr>
                  <a:t>四</a:t>
                </a:r>
                <a:endParaRPr kumimoji="0" lang="zh-CN" altLang="en-US" sz="4800" b="0" i="0" u="none" strike="noStrike" kern="1200" cap="none" spc="0" normalizeH="0" baseline="0" noProof="0" dirty="0">
                  <a:ln>
                    <a:noFill/>
                  </a:ln>
                  <a:solidFill>
                    <a:prstClr val="white"/>
                  </a:solidFill>
                  <a:effectLst/>
                  <a:uLnTx/>
                  <a:uFillTx/>
                  <a:latin typeface="方正仿郭简体" panose="03000509000000000000" pitchFamily="65" charset="-122"/>
                  <a:ea typeface="方正仿郭简体" panose="03000509000000000000" pitchFamily="65" charset="-122"/>
                  <a:cs typeface="方正仿郭简体" panose="03000509000000000000" pitchFamily="65" charset="-122"/>
                </a:endParaRPr>
              </a:p>
            </p:txBody>
          </p:sp>
          <p:sp>
            <p:nvSpPr>
              <p:cNvPr id="23" name="矩形 22">
                <a:extLst>
                  <a:ext uri="{FF2B5EF4-FFF2-40B4-BE49-F238E27FC236}">
                    <a16:creationId xmlns:a16="http://schemas.microsoft.com/office/drawing/2014/main" id="{96957511-3EDB-3210-EB92-2EC18C2BBC04}"/>
                  </a:ext>
                </a:extLst>
              </p:cNvPr>
              <p:cNvSpPr/>
              <p:nvPr/>
            </p:nvSpPr>
            <p:spPr>
              <a:xfrm>
                <a:off x="10966663" y="2141567"/>
                <a:ext cx="135012" cy="584169"/>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1" name="文本框 10">
              <a:extLst>
                <a:ext uri="{FF2B5EF4-FFF2-40B4-BE49-F238E27FC236}">
                  <a16:creationId xmlns:a16="http://schemas.microsoft.com/office/drawing/2014/main" id="{98748EA9-9FF9-DBA9-F990-8F63E67F4C3C}"/>
                </a:ext>
              </a:extLst>
            </p:cNvPr>
            <p:cNvSpPr txBox="1"/>
            <p:nvPr/>
          </p:nvSpPr>
          <p:spPr>
            <a:xfrm>
              <a:off x="5099770" y="3420657"/>
              <a:ext cx="660443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方正魏碑简体" panose="03000509000000000000" pitchFamily="65" charset="-122"/>
                  <a:ea typeface="方正魏碑简体" panose="03000509000000000000" pitchFamily="65" charset="-122"/>
                  <a:cs typeface="+mn-cs"/>
                  <a:sym typeface="+mn-ea"/>
                </a:rPr>
                <a:t>项目展示</a:t>
              </a:r>
              <a:endParaRPr kumimoji="0" lang="zh-CN" altLang="en-US" sz="3200" b="0" i="0" u="none" strike="noStrike" kern="1200" cap="none" spc="0" normalizeH="0" baseline="0" noProof="0" dirty="0">
                <a:ln>
                  <a:noFill/>
                </a:ln>
                <a:solidFill>
                  <a:prstClr val="black"/>
                </a:solidFill>
                <a:effectLst>
                  <a:outerShdw blurRad="50800" dist="38100" dir="5400000" algn="t" rotWithShape="0">
                    <a:prstClr val="black">
                      <a:alpha val="40000"/>
                    </a:prstClr>
                  </a:outerShdw>
                </a:effectLst>
                <a:uLnTx/>
                <a:uFillTx/>
                <a:latin typeface="方正魏碑简体" panose="03000509000000000000" pitchFamily="65" charset="-122"/>
                <a:ea typeface="方正魏碑简体" panose="03000509000000000000" pitchFamily="65" charset="-122"/>
                <a:cs typeface="+mn-cs"/>
              </a:endParaRPr>
            </a:p>
          </p:txBody>
        </p:sp>
      </p:grpSp>
    </p:spTree>
    <p:extLst>
      <p:ext uri="{BB962C8B-B14F-4D97-AF65-F5344CB8AC3E}">
        <p14:creationId xmlns:p14="http://schemas.microsoft.com/office/powerpoint/2010/main" val="3296557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887" y="-1384532"/>
            <a:ext cx="12222887" cy="9162874"/>
            <a:chOff x="-30887" y="-1384532"/>
            <a:chExt cx="12222887" cy="9162874"/>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3"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cs"/>
              </a:endParaRPr>
            </a:p>
          </p:txBody>
        </p:sp>
      </p:grpSp>
      <p:grpSp>
        <p:nvGrpSpPr>
          <p:cNvPr id="5" name="组合 4"/>
          <p:cNvGrpSpPr/>
          <p:nvPr/>
        </p:nvGrpSpPr>
        <p:grpSpPr>
          <a:xfrm>
            <a:off x="231775" y="78660"/>
            <a:ext cx="11869034" cy="771220"/>
            <a:chOff x="231775" y="142160"/>
            <a:chExt cx="11869034" cy="771220"/>
          </a:xfrm>
        </p:grpSpPr>
        <p:grpSp>
          <p:nvGrpSpPr>
            <p:cNvPr id="6" name="组合 5"/>
            <p:cNvGrpSpPr/>
            <p:nvPr/>
          </p:nvGrpSpPr>
          <p:grpSpPr>
            <a:xfrm>
              <a:off x="231775" y="217761"/>
              <a:ext cx="9278266" cy="594306"/>
              <a:chOff x="231775" y="217761"/>
              <a:chExt cx="9278266" cy="594306"/>
            </a:xfrm>
          </p:grpSpPr>
          <p:pic>
            <p:nvPicPr>
              <p:cNvPr id="8" name="图形 7"/>
              <p:cNvPicPr>
                <a:picLocks noChangeAspect="1"/>
              </p:cNvPicPr>
              <p:nvPr/>
            </p:nvPicPr>
            <p:blipFill>
              <a:blip r:embed="rId4"/>
              <a:stretch>
                <a:fillRect/>
              </a:stretch>
            </p:blipFill>
            <p:spPr>
              <a:xfrm>
                <a:off x="231775" y="217761"/>
                <a:ext cx="9278266" cy="594306"/>
              </a:xfrm>
              <a:prstGeom prst="rect">
                <a:avLst/>
              </a:prstGeom>
            </p:spPr>
          </p:pic>
          <p:sp>
            <p:nvSpPr>
              <p:cNvPr id="15" name="文本框 14"/>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项目简介与实现</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后端开发（代码提示）</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7" name="图形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sp>
        <p:nvSpPr>
          <p:cNvPr id="9" name="文本框 8">
            <a:extLst>
              <a:ext uri="{FF2B5EF4-FFF2-40B4-BE49-F238E27FC236}">
                <a16:creationId xmlns:a16="http://schemas.microsoft.com/office/drawing/2014/main" id="{86288C71-5D60-ACB0-343E-9CAF67C0327B}"/>
              </a:ext>
            </a:extLst>
          </p:cNvPr>
          <p:cNvSpPr txBox="1"/>
          <p:nvPr/>
        </p:nvSpPr>
        <p:spPr>
          <a:xfrm>
            <a:off x="196544" y="681338"/>
            <a:ext cx="11798912" cy="6035563"/>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请求参数</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形如“</a:t>
            </a:r>
            <a:r>
              <a:rPr kumimoji="0" lang="en-US" altLang="zh-CN" sz="2000" b="0" i="0" u="none" strike="noStrike" kern="1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a.strip.replace</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”的字符串，和是否需要提示。</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路径查询</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将待查询的字符串按“</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”分割，按照顺序依次取出两个节点进行查询。直到查询到最后一个节点，返回该节点的</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id</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后继节点</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根据最后一个节点的</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id</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，查询该节点指向的所有结点，返回这些节点的信息</a:t>
            </a:r>
            <a:r>
              <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类型解析</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对最后一个结点，循环向前寻找不是方法的前驱节点，找出其与</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root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节点之间的路径</a:t>
            </a:r>
            <a:r>
              <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返回数据</a:t>
            </a: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根据是否需要提示，决定发送类型或后继节点信息</a:t>
            </a:r>
            <a:r>
              <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24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5276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0" y="34966"/>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3" name="组合 2">
            <a:extLst>
              <a:ext uri="{FF2B5EF4-FFF2-40B4-BE49-F238E27FC236}">
                <a16:creationId xmlns:a16="http://schemas.microsoft.com/office/drawing/2014/main" id="{73BFF452-15DC-F5A6-7CF5-F5270D20923B}"/>
              </a:ext>
            </a:extLst>
          </p:cNvPr>
          <p:cNvGrpSpPr/>
          <p:nvPr/>
        </p:nvGrpSpPr>
        <p:grpSpPr>
          <a:xfrm>
            <a:off x="-30887" y="-1384532"/>
            <a:ext cx="12222887" cy="9162874"/>
            <a:chOff x="-30887" y="-1384532"/>
            <a:chExt cx="12222887" cy="9162874"/>
          </a:xfrm>
        </p:grpSpPr>
        <p:pic>
          <p:nvPicPr>
            <p:cNvPr id="4" name="图片 3">
              <a:extLst>
                <a:ext uri="{FF2B5EF4-FFF2-40B4-BE49-F238E27FC236}">
                  <a16:creationId xmlns:a16="http://schemas.microsoft.com/office/drawing/2014/main" id="{72DE1046-7BF0-B110-B0E1-E15F80BE81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6" name="Rectangle 27">
              <a:extLst>
                <a:ext uri="{FF2B5EF4-FFF2-40B4-BE49-F238E27FC236}">
                  <a16:creationId xmlns:a16="http://schemas.microsoft.com/office/drawing/2014/main" id="{17C27AF9-4471-9258-E25B-C32384F8D812}"/>
                </a:ext>
              </a:extLst>
            </p:cNvPr>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cs"/>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项目简介与实现</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后端开发（</a:t>
                </a:r>
                <a:r>
                  <a:rPr kumimoji="0" lang="en-US" altLang="zh-CN"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API</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查询）</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2" name="文本框 1">
            <a:extLst>
              <a:ext uri="{FF2B5EF4-FFF2-40B4-BE49-F238E27FC236}">
                <a16:creationId xmlns:a16="http://schemas.microsoft.com/office/drawing/2014/main" id="{A268E473-14A6-4A79-32CC-CD10C35728DE}"/>
              </a:ext>
            </a:extLst>
          </p:cNvPr>
          <p:cNvSpPr txBox="1"/>
          <p:nvPr/>
        </p:nvSpPr>
        <p:spPr>
          <a:xfrm>
            <a:off x="196544" y="835343"/>
            <a:ext cx="11798912" cy="4465903"/>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请求参数</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点击的节点在</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neo4j</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数据库中的</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id</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节点查询</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根据该节点的</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id</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，查询该节点的信息</a:t>
            </a:r>
            <a:r>
              <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后继节点</a:t>
            </a:r>
            <a:endParaRPr kumimoji="0" lang="en-US" altLang="zh-CN"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经过后期优化，后继节点的查询与代码编写部分共用。同时需要记录当前节点与后继节点的关系。</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返回数据</a:t>
            </a:r>
          </a:p>
          <a:p>
            <a:pPr marL="914400" marR="0" lvl="1"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返回该节点和后继节点的信息、该节点与后继节点的关系。</a:t>
            </a: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1364786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5073650" y="1676488"/>
              <a:ext cx="2438400"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rPr>
                <a:t>04</a:t>
              </a:r>
              <a:endParaRPr kumimoji="0" lang="zh-CN" altLang="en-US"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endParaRPr>
            </a:p>
          </p:txBody>
        </p:sp>
        <p:sp>
          <p:nvSpPr>
            <p:cNvPr id="14" name="文本占位符 7"/>
            <p:cNvSpPr txBox="1"/>
            <p:nvPr/>
          </p:nvSpPr>
          <p:spPr>
            <a:xfrm>
              <a:off x="2103460" y="2895303"/>
              <a:ext cx="7985081" cy="53369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rPr>
                <a:t>项目展示</a:t>
              </a:r>
              <a:endPar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endParaRPr>
            </a:p>
          </p:txBody>
        </p:sp>
        <p:sp>
          <p:nvSpPr>
            <p:cNvPr id="15" name="文本占位符 8"/>
            <p:cNvSpPr txBox="1"/>
            <p:nvPr/>
          </p:nvSpPr>
          <p:spPr>
            <a:xfrm>
              <a:off x="2141561" y="3556809"/>
              <a:ext cx="7908878" cy="61725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rPr>
                <a:t>Project Presentation</a:t>
              </a:r>
            </a:p>
          </p:txBody>
        </p:sp>
        <p:pic>
          <p:nvPicPr>
            <p:cNvPr id="2" name="图片 1" descr="3cfe46623ec260e3ddb66073058786c"/>
            <p:cNvPicPr>
              <a:picLocks noChangeAspect="1"/>
            </p:cNvPicPr>
            <p:nvPr>
              <p:custDataLst>
                <p:tags r:id="rId1"/>
              </p:custDataLst>
            </p:nvPr>
          </p:nvPicPr>
          <p:blipFill>
            <a:blip r:embed="rId5"/>
            <a:stretch>
              <a:fillRect/>
            </a:stretch>
          </p:blipFill>
          <p:spPr>
            <a:xfrm>
              <a:off x="132714" y="140970"/>
              <a:ext cx="1267870" cy="1260000"/>
            </a:xfrm>
            <a:prstGeom prst="rect">
              <a:avLst/>
            </a:prstGeom>
          </p:spPr>
        </p:pic>
        <p:pic>
          <p:nvPicPr>
            <p:cNvPr id="7" name="图形 6"/>
            <p:cNvPicPr>
              <a:picLocks noChangeAspect="1"/>
            </p:cNvPicPr>
            <p:nvPr/>
          </p:nvPicPr>
          <p:blipFill rotWithShape="1">
            <a:blip r:embed="rId6" cstate="print">
              <a:extLst>
                <a:ext uri="{28A0092B-C50C-407E-A947-70E740481C1C}">
                  <a14:useLocalDpi xmlns:a14="http://schemas.microsoft.com/office/drawing/2010/main" val="0"/>
                </a:ext>
              </a:extLst>
            </a:blip>
            <a:srcRect r="37967"/>
            <a:stretch>
              <a:fillRect/>
            </a:stretch>
          </p:blipFill>
          <p:spPr>
            <a:xfrm>
              <a:off x="11010265" y="4869180"/>
              <a:ext cx="1181735" cy="1905000"/>
            </a:xfrm>
            <a:prstGeom prst="rect">
              <a:avLst/>
            </a:prstGeom>
          </p:spPr>
        </p:pic>
      </p:grpSp>
      <p:pic>
        <p:nvPicPr>
          <p:cNvPr id="4" name="图片 3">
            <a:extLst>
              <a:ext uri="{FF2B5EF4-FFF2-40B4-BE49-F238E27FC236}">
                <a16:creationId xmlns:a16="http://schemas.microsoft.com/office/drawing/2014/main" id="{958D5852-BE5A-60EF-9D95-7A4D064961D1}"/>
              </a:ext>
            </a:extLst>
          </p:cNvPr>
          <p:cNvPicPr>
            <a:picLocks noChangeAspect="1"/>
          </p:cNvPicPr>
          <p:nvPr/>
        </p:nvPicPr>
        <p:blipFill rotWithShape="1">
          <a:blip r:embed="rId7">
            <a:extLst>
              <a:ext uri="{28A0092B-C50C-407E-A947-70E740481C1C}">
                <a14:useLocalDpi xmlns:a14="http://schemas.microsoft.com/office/drawing/2010/main" val="0"/>
              </a:ext>
            </a:extLst>
          </a:blip>
          <a:srcRect r="79424"/>
          <a:stretch/>
        </p:blipFill>
        <p:spPr>
          <a:xfrm>
            <a:off x="9905237" y="211369"/>
            <a:ext cx="2210055" cy="998759"/>
          </a:xfrm>
          <a:prstGeom prst="rect">
            <a:avLst/>
          </a:prstGeom>
        </p:spPr>
      </p:pic>
    </p:spTree>
    <p:extLst>
      <p:ext uri="{BB962C8B-B14F-4D97-AF65-F5344CB8AC3E}">
        <p14:creationId xmlns:p14="http://schemas.microsoft.com/office/powerpoint/2010/main" val="4153037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hidden="1">
            <a:extLst>
              <a:ext uri="{FF2B5EF4-FFF2-40B4-BE49-F238E27FC236}">
                <a16:creationId xmlns:a16="http://schemas.microsoft.com/office/drawing/2014/main" id="{42D36039-6478-11C6-3ACC-4B366988B012}"/>
              </a:ext>
            </a:extLst>
          </p:cNvPr>
          <p:cNvGrpSpPr/>
          <p:nvPr/>
        </p:nvGrpSpPr>
        <p:grpSpPr>
          <a:xfrm>
            <a:off x="-115504" y="962526"/>
            <a:ext cx="10183529" cy="5895474"/>
            <a:chOff x="-115504" y="0"/>
            <a:chExt cx="11849026" cy="6858000"/>
          </a:xfrm>
        </p:grpSpPr>
        <p:pic>
          <p:nvPicPr>
            <p:cNvPr id="7" name="图片 6">
              <a:extLst>
                <a:ext uri="{FF2B5EF4-FFF2-40B4-BE49-F238E27FC236}">
                  <a16:creationId xmlns:a16="http://schemas.microsoft.com/office/drawing/2014/main" id="{B88F2065-E6BF-58A4-8CD6-59FCE5E15214}"/>
                </a:ext>
              </a:extLst>
            </p:cNvPr>
            <p:cNvPicPr>
              <a:picLocks noChangeAspect="1"/>
            </p:cNvPicPr>
            <p:nvPr/>
          </p:nvPicPr>
          <p:blipFill>
            <a:blip r:embed="rId2"/>
            <a:stretch>
              <a:fillRect/>
            </a:stretch>
          </p:blipFill>
          <p:spPr>
            <a:xfrm>
              <a:off x="6233428" y="0"/>
              <a:ext cx="5500094" cy="6858000"/>
            </a:xfrm>
            <a:prstGeom prst="rect">
              <a:avLst/>
            </a:prstGeom>
          </p:spPr>
        </p:pic>
        <p:pic>
          <p:nvPicPr>
            <p:cNvPr id="9" name="图片 8">
              <a:extLst>
                <a:ext uri="{FF2B5EF4-FFF2-40B4-BE49-F238E27FC236}">
                  <a16:creationId xmlns:a16="http://schemas.microsoft.com/office/drawing/2014/main" id="{BBD4A867-121E-CC5D-92C9-C3AFFC516F0E}"/>
                </a:ext>
              </a:extLst>
            </p:cNvPr>
            <p:cNvPicPr>
              <a:picLocks noChangeAspect="1"/>
            </p:cNvPicPr>
            <p:nvPr/>
          </p:nvPicPr>
          <p:blipFill>
            <a:blip r:embed="rId3"/>
            <a:stretch>
              <a:fillRect/>
            </a:stretch>
          </p:blipFill>
          <p:spPr>
            <a:xfrm>
              <a:off x="-115504" y="0"/>
              <a:ext cx="6348932" cy="6858000"/>
            </a:xfrm>
            <a:prstGeom prst="rect">
              <a:avLst/>
            </a:prstGeom>
          </p:spPr>
        </p:pic>
      </p:grpSp>
      <p:pic>
        <p:nvPicPr>
          <p:cNvPr id="11" name="图片 10">
            <a:extLst>
              <a:ext uri="{FF2B5EF4-FFF2-40B4-BE49-F238E27FC236}">
                <a16:creationId xmlns:a16="http://schemas.microsoft.com/office/drawing/2014/main" id="{8B8E1DED-8EA0-2B8B-8683-DC6DF6143480}"/>
              </a:ext>
            </a:extLst>
          </p:cNvPr>
          <p:cNvPicPr>
            <a:picLocks noChangeAspect="1"/>
          </p:cNvPicPr>
          <p:nvPr/>
        </p:nvPicPr>
        <p:blipFill>
          <a:blip r:embed="rId4"/>
          <a:stretch>
            <a:fillRect/>
          </a:stretch>
        </p:blipFill>
        <p:spPr>
          <a:xfrm>
            <a:off x="3245826" y="0"/>
            <a:ext cx="6426274" cy="6858000"/>
          </a:xfrm>
          <a:prstGeom prst="rect">
            <a:avLst/>
          </a:prstGeom>
        </p:spPr>
      </p:pic>
    </p:spTree>
    <p:extLst>
      <p:ext uri="{BB962C8B-B14F-4D97-AF65-F5344CB8AC3E}">
        <p14:creationId xmlns:p14="http://schemas.microsoft.com/office/powerpoint/2010/main" val="246219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9525" y="78660"/>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 name="组合 1">
            <a:extLst>
              <a:ext uri="{FF2B5EF4-FFF2-40B4-BE49-F238E27FC236}">
                <a16:creationId xmlns:a16="http://schemas.microsoft.com/office/drawing/2014/main" id="{0AD3F3A8-CBC1-AA0D-76EB-37D88CD1E363}"/>
              </a:ext>
            </a:extLst>
          </p:cNvPr>
          <p:cNvGrpSpPr/>
          <p:nvPr/>
        </p:nvGrpSpPr>
        <p:grpSpPr>
          <a:xfrm>
            <a:off x="0" y="-1"/>
            <a:ext cx="12192000" cy="7433953"/>
            <a:chOff x="0" y="-1"/>
            <a:chExt cx="12192000" cy="7433953"/>
          </a:xfrm>
        </p:grpSpPr>
        <p:pic>
          <p:nvPicPr>
            <p:cNvPr id="3" name="Shape 97">
              <a:extLst>
                <a:ext uri="{FF2B5EF4-FFF2-40B4-BE49-F238E27FC236}">
                  <a16:creationId xmlns:a16="http://schemas.microsoft.com/office/drawing/2014/main" id="{E552A20C-98E7-5FF9-0765-61EAA7DB5078}"/>
                </a:ext>
              </a:extLst>
            </p:cNvPr>
            <p:cNvPicPr preferRelativeResize="0"/>
            <p:nvPr/>
          </p:nvPicPr>
          <p:blipFill>
            <a:blip r:embed="rId4">
              <a:extLst>
                <a:ext uri="{28A0092B-C50C-407E-A947-70E740481C1C}">
                  <a14:useLocalDpi xmlns:a14="http://schemas.microsoft.com/office/drawing/2010/main" val="0"/>
                </a:ext>
              </a:extLst>
            </a:blip>
            <a:stretch>
              <a:fillRect/>
            </a:stretch>
          </p:blipFill>
          <p:spPr>
            <a:xfrm>
              <a:off x="0" y="-1"/>
              <a:ext cx="12192000" cy="7433953"/>
            </a:xfrm>
            <a:prstGeom prst="rect">
              <a:avLst/>
            </a:prstGeom>
            <a:noFill/>
            <a:ln>
              <a:noFill/>
            </a:ln>
          </p:spPr>
        </p:pic>
        <p:sp>
          <p:nvSpPr>
            <p:cNvPr id="4" name="Rectangle 27">
              <a:extLst>
                <a:ext uri="{FF2B5EF4-FFF2-40B4-BE49-F238E27FC236}">
                  <a16:creationId xmlns:a16="http://schemas.microsoft.com/office/drawing/2014/main" id="{D70F7C18-1109-4EBC-6F35-1AA080778BA8}"/>
                </a:ext>
              </a:extLst>
            </p:cNvPr>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项目展示</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grpSp>
        <p:nvGrpSpPr>
          <p:cNvPr id="11" name="组合 10">
            <a:extLst>
              <a:ext uri="{FF2B5EF4-FFF2-40B4-BE49-F238E27FC236}">
                <a16:creationId xmlns:a16="http://schemas.microsoft.com/office/drawing/2014/main" id="{8CE4AA71-BCAA-2973-F021-C3CB6FB89774}"/>
              </a:ext>
            </a:extLst>
          </p:cNvPr>
          <p:cNvGrpSpPr/>
          <p:nvPr/>
        </p:nvGrpSpPr>
        <p:grpSpPr>
          <a:xfrm>
            <a:off x="856648" y="1022746"/>
            <a:ext cx="9923647" cy="5551821"/>
            <a:chOff x="856648" y="1022746"/>
            <a:chExt cx="9923647" cy="5551821"/>
          </a:xfrm>
        </p:grpSpPr>
        <p:grpSp>
          <p:nvGrpSpPr>
            <p:cNvPr id="6" name="组合 5">
              <a:extLst>
                <a:ext uri="{FF2B5EF4-FFF2-40B4-BE49-F238E27FC236}">
                  <a16:creationId xmlns:a16="http://schemas.microsoft.com/office/drawing/2014/main" id="{FCFA7C97-83DF-DE26-A72B-DFE33ED7308B}"/>
                </a:ext>
              </a:extLst>
            </p:cNvPr>
            <p:cNvGrpSpPr/>
            <p:nvPr/>
          </p:nvGrpSpPr>
          <p:grpSpPr>
            <a:xfrm>
              <a:off x="856648" y="1022746"/>
              <a:ext cx="9923647" cy="5551821"/>
              <a:chOff x="-115504" y="0"/>
              <a:chExt cx="11849026" cy="6858000"/>
            </a:xfrm>
          </p:grpSpPr>
          <p:pic>
            <p:nvPicPr>
              <p:cNvPr id="7" name="图片 6">
                <a:extLst>
                  <a:ext uri="{FF2B5EF4-FFF2-40B4-BE49-F238E27FC236}">
                    <a16:creationId xmlns:a16="http://schemas.microsoft.com/office/drawing/2014/main" id="{4DE6704D-4E74-99EB-4532-032D8A2B35EF}"/>
                  </a:ext>
                </a:extLst>
              </p:cNvPr>
              <p:cNvPicPr>
                <a:picLocks noChangeAspect="1"/>
              </p:cNvPicPr>
              <p:nvPr/>
            </p:nvPicPr>
            <p:blipFill>
              <a:blip r:embed="rId9"/>
              <a:stretch>
                <a:fillRect/>
              </a:stretch>
            </p:blipFill>
            <p:spPr>
              <a:xfrm>
                <a:off x="6233428" y="0"/>
                <a:ext cx="5500094" cy="6858000"/>
              </a:xfrm>
              <a:prstGeom prst="rect">
                <a:avLst/>
              </a:prstGeom>
            </p:spPr>
          </p:pic>
          <p:pic>
            <p:nvPicPr>
              <p:cNvPr id="8" name="图片 7">
                <a:extLst>
                  <a:ext uri="{FF2B5EF4-FFF2-40B4-BE49-F238E27FC236}">
                    <a16:creationId xmlns:a16="http://schemas.microsoft.com/office/drawing/2014/main" id="{6DD10117-16F3-5A64-3670-FDE6553FA781}"/>
                  </a:ext>
                </a:extLst>
              </p:cNvPr>
              <p:cNvPicPr>
                <a:picLocks noChangeAspect="1"/>
              </p:cNvPicPr>
              <p:nvPr/>
            </p:nvPicPr>
            <p:blipFill>
              <a:blip r:embed="rId10"/>
              <a:stretch>
                <a:fillRect/>
              </a:stretch>
            </p:blipFill>
            <p:spPr>
              <a:xfrm>
                <a:off x="-115504" y="0"/>
                <a:ext cx="6348932" cy="6858000"/>
              </a:xfrm>
              <a:prstGeom prst="rect">
                <a:avLst/>
              </a:prstGeom>
            </p:spPr>
          </p:pic>
        </p:grpSp>
        <p:sp>
          <p:nvSpPr>
            <p:cNvPr id="9" name="矩形 8">
              <a:extLst>
                <a:ext uri="{FF2B5EF4-FFF2-40B4-BE49-F238E27FC236}">
                  <a16:creationId xmlns:a16="http://schemas.microsoft.com/office/drawing/2014/main" id="{3E360773-938C-BD85-F489-AB660F929958}"/>
                </a:ext>
              </a:extLst>
            </p:cNvPr>
            <p:cNvSpPr/>
            <p:nvPr/>
          </p:nvSpPr>
          <p:spPr>
            <a:xfrm>
              <a:off x="2072149" y="3804958"/>
              <a:ext cx="3319820" cy="1446550"/>
            </a:xfrm>
            <a:prstGeom prst="rect">
              <a:avLst/>
            </a:prstGeom>
            <a:noFill/>
            <a:ln w="57150">
              <a:solidFill>
                <a:srgbClr val="C00000"/>
              </a:solidFill>
            </a:ln>
          </p:spPr>
          <p:txBody>
            <a:bodyPr wrap="square" lIns="91440" tIns="45720" rIns="91440" bIns="45720">
              <a:spAutoFit/>
            </a:bodyPr>
            <a:lstStyle/>
            <a:p>
              <a:pPr algn="ctr"/>
              <a:r>
                <a:rPr lang="en-US" altLang="zh-CN" sz="8800" b="0" cap="none" spc="0" dirty="0">
                  <a:ln w="0"/>
                  <a:solidFill>
                    <a:srgbClr val="C00000"/>
                  </a:solidFill>
                  <a:effectLst>
                    <a:outerShdw blurRad="38100" dist="25400" dir="5400000" algn="ctr" rotWithShape="0">
                      <a:srgbClr val="6E747A">
                        <a:alpha val="43000"/>
                      </a:srgbClr>
                    </a:outerShdw>
                  </a:effectLst>
                  <a:latin typeface="方正小标宋简体" panose="02000000000000000000" pitchFamily="2" charset="-122"/>
                  <a:ea typeface="方正小标宋简体" panose="02000000000000000000" pitchFamily="2" charset="-122"/>
                </a:rPr>
                <a:t>our</a:t>
              </a:r>
              <a:endParaRPr lang="zh-CN" altLang="en-US" sz="8800" b="0" cap="none" spc="0" dirty="0">
                <a:ln w="0"/>
                <a:solidFill>
                  <a:srgbClr val="C00000"/>
                </a:solidFill>
                <a:effectLst>
                  <a:outerShdw blurRad="38100" dist="25400" dir="5400000" algn="ctr" rotWithShape="0">
                    <a:srgbClr val="6E747A">
                      <a:alpha val="43000"/>
                    </a:srgbClr>
                  </a:outerShdw>
                </a:effectLst>
                <a:latin typeface="方正小标宋简体" panose="02000000000000000000" pitchFamily="2" charset="-122"/>
                <a:ea typeface="方正小标宋简体" panose="02000000000000000000" pitchFamily="2" charset="-122"/>
              </a:endParaRPr>
            </a:p>
          </p:txBody>
        </p:sp>
        <p:sp>
          <p:nvSpPr>
            <p:cNvPr id="10" name="矩形 9">
              <a:extLst>
                <a:ext uri="{FF2B5EF4-FFF2-40B4-BE49-F238E27FC236}">
                  <a16:creationId xmlns:a16="http://schemas.microsoft.com/office/drawing/2014/main" id="{57EB49F6-1A5F-A5D7-1B08-C19E4C7B004E}"/>
                </a:ext>
              </a:extLst>
            </p:cNvPr>
            <p:cNvSpPr/>
            <p:nvPr/>
          </p:nvSpPr>
          <p:spPr>
            <a:xfrm>
              <a:off x="6607470" y="3804958"/>
              <a:ext cx="3691562" cy="1446550"/>
            </a:xfrm>
            <a:prstGeom prst="rect">
              <a:avLst/>
            </a:prstGeom>
            <a:noFill/>
            <a:ln w="57150">
              <a:solidFill>
                <a:srgbClr val="C00000"/>
              </a:solidFill>
            </a:ln>
          </p:spPr>
          <p:txBody>
            <a:bodyPr wrap="square" lIns="91440" tIns="45720" rIns="91440" bIns="45720">
              <a:spAutoFit/>
            </a:bodyPr>
            <a:lstStyle/>
            <a:p>
              <a:pPr algn="ctr"/>
              <a:r>
                <a:rPr lang="en-US" altLang="zh-CN" sz="8800" b="0" cap="none" spc="0" dirty="0" err="1">
                  <a:ln w="0"/>
                  <a:solidFill>
                    <a:srgbClr val="C00000"/>
                  </a:solidFill>
                  <a:effectLst>
                    <a:outerShdw blurRad="38100" dist="25400" dir="5400000" algn="ctr" rotWithShape="0">
                      <a:srgbClr val="6E747A">
                        <a:alpha val="43000"/>
                      </a:srgbClr>
                    </a:outerShdw>
                  </a:effectLst>
                  <a:latin typeface="方正小标宋简体" panose="02000000000000000000" pitchFamily="2" charset="-122"/>
                  <a:ea typeface="方正小标宋简体" panose="02000000000000000000" pitchFamily="2" charset="-122"/>
                </a:rPr>
                <a:t>vscode</a:t>
              </a:r>
              <a:endParaRPr lang="zh-CN" altLang="en-US" sz="8800" b="0" cap="none" spc="0" dirty="0">
                <a:ln w="0"/>
                <a:solidFill>
                  <a:srgbClr val="C00000"/>
                </a:solidFill>
                <a:effectLst>
                  <a:outerShdw blurRad="38100" dist="25400" dir="5400000" algn="ctr" rotWithShape="0">
                    <a:srgbClr val="6E747A">
                      <a:alpha val="43000"/>
                    </a:srgbClr>
                  </a:outerShdw>
                </a:effectLst>
                <a:latin typeface="方正小标宋简体" panose="02000000000000000000" pitchFamily="2" charset="-122"/>
                <a:ea typeface="方正小标宋简体" panose="02000000000000000000" pitchFamily="2" charset="-122"/>
              </a:endParaRPr>
            </a:p>
          </p:txBody>
        </p:sp>
      </p:grpSp>
      <p:pic>
        <p:nvPicPr>
          <p:cNvPr id="12" name="图片 11">
            <a:extLst>
              <a:ext uri="{FF2B5EF4-FFF2-40B4-BE49-F238E27FC236}">
                <a16:creationId xmlns:a16="http://schemas.microsoft.com/office/drawing/2014/main" id="{25273CE9-1D36-6C1F-F108-CBE0D5AB7986}"/>
              </a:ext>
            </a:extLst>
          </p:cNvPr>
          <p:cNvPicPr>
            <a:picLocks noChangeAspect="1"/>
          </p:cNvPicPr>
          <p:nvPr/>
        </p:nvPicPr>
        <p:blipFill rotWithShape="1">
          <a:blip r:embed="rId11"/>
          <a:srcRect b="50608"/>
          <a:stretch/>
        </p:blipFill>
        <p:spPr>
          <a:xfrm>
            <a:off x="2970314" y="2093301"/>
            <a:ext cx="6426274" cy="3247347"/>
          </a:xfrm>
          <a:prstGeom prst="rect">
            <a:avLst/>
          </a:prstGeom>
        </p:spPr>
      </p:pic>
    </p:spTree>
    <p:extLst>
      <p:ext uri="{BB962C8B-B14F-4D97-AF65-F5344CB8AC3E}">
        <p14:creationId xmlns:p14="http://schemas.microsoft.com/office/powerpoint/2010/main" val="2767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5073650" y="1676488"/>
              <a:ext cx="2438400"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rPr>
                <a:t>05</a:t>
              </a:r>
              <a:endParaRPr kumimoji="0" lang="zh-CN" altLang="en-US"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endParaRPr>
            </a:p>
          </p:txBody>
        </p:sp>
        <p:sp>
          <p:nvSpPr>
            <p:cNvPr id="14" name="文本占位符 7"/>
            <p:cNvSpPr txBox="1"/>
            <p:nvPr/>
          </p:nvSpPr>
          <p:spPr>
            <a:xfrm>
              <a:off x="2103460" y="2895303"/>
              <a:ext cx="7985081" cy="53369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rPr>
                <a:t>总结与展望</a:t>
              </a:r>
              <a:endPar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endParaRPr>
            </a:p>
          </p:txBody>
        </p:sp>
        <p:sp>
          <p:nvSpPr>
            <p:cNvPr id="15" name="文本占位符 8"/>
            <p:cNvSpPr txBox="1"/>
            <p:nvPr/>
          </p:nvSpPr>
          <p:spPr>
            <a:xfrm>
              <a:off x="2141561" y="3556809"/>
              <a:ext cx="7908878" cy="61725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rPr>
                <a:t>Summary and Outlook</a:t>
              </a:r>
            </a:p>
          </p:txBody>
        </p:sp>
        <p:pic>
          <p:nvPicPr>
            <p:cNvPr id="2" name="图片 1" descr="3cfe46623ec260e3ddb66073058786c"/>
            <p:cNvPicPr>
              <a:picLocks noChangeAspect="1"/>
            </p:cNvPicPr>
            <p:nvPr>
              <p:custDataLst>
                <p:tags r:id="rId1"/>
              </p:custDataLst>
            </p:nvPr>
          </p:nvPicPr>
          <p:blipFill>
            <a:blip r:embed="rId5"/>
            <a:stretch>
              <a:fillRect/>
            </a:stretch>
          </p:blipFill>
          <p:spPr>
            <a:xfrm>
              <a:off x="132714" y="140970"/>
              <a:ext cx="1267870" cy="1260000"/>
            </a:xfrm>
            <a:prstGeom prst="rect">
              <a:avLst/>
            </a:prstGeom>
          </p:spPr>
        </p:pic>
        <p:pic>
          <p:nvPicPr>
            <p:cNvPr id="7" name="图形 6"/>
            <p:cNvPicPr>
              <a:picLocks noChangeAspect="1"/>
            </p:cNvPicPr>
            <p:nvPr/>
          </p:nvPicPr>
          <p:blipFill rotWithShape="1">
            <a:blip r:embed="rId6" cstate="print">
              <a:extLst>
                <a:ext uri="{28A0092B-C50C-407E-A947-70E740481C1C}">
                  <a14:useLocalDpi xmlns:a14="http://schemas.microsoft.com/office/drawing/2010/main" val="0"/>
                </a:ext>
              </a:extLst>
            </a:blip>
            <a:srcRect r="37967"/>
            <a:stretch>
              <a:fillRect/>
            </a:stretch>
          </p:blipFill>
          <p:spPr>
            <a:xfrm>
              <a:off x="11010265" y="4869180"/>
              <a:ext cx="1181735" cy="1905000"/>
            </a:xfrm>
            <a:prstGeom prst="rect">
              <a:avLst/>
            </a:prstGeom>
          </p:spPr>
        </p:pic>
      </p:grpSp>
      <p:pic>
        <p:nvPicPr>
          <p:cNvPr id="4" name="图片 3">
            <a:extLst>
              <a:ext uri="{FF2B5EF4-FFF2-40B4-BE49-F238E27FC236}">
                <a16:creationId xmlns:a16="http://schemas.microsoft.com/office/drawing/2014/main" id="{958D5852-BE5A-60EF-9D95-7A4D064961D1}"/>
              </a:ext>
            </a:extLst>
          </p:cNvPr>
          <p:cNvPicPr>
            <a:picLocks noChangeAspect="1"/>
          </p:cNvPicPr>
          <p:nvPr/>
        </p:nvPicPr>
        <p:blipFill rotWithShape="1">
          <a:blip r:embed="rId7">
            <a:extLst>
              <a:ext uri="{28A0092B-C50C-407E-A947-70E740481C1C}">
                <a14:useLocalDpi xmlns:a14="http://schemas.microsoft.com/office/drawing/2010/main" val="0"/>
              </a:ext>
            </a:extLst>
          </a:blip>
          <a:srcRect r="79424"/>
          <a:stretch/>
        </p:blipFill>
        <p:spPr>
          <a:xfrm>
            <a:off x="9905237" y="211369"/>
            <a:ext cx="2210055" cy="998759"/>
          </a:xfrm>
          <a:prstGeom prst="rect">
            <a:avLst/>
          </a:prstGeom>
        </p:spPr>
      </p:pic>
    </p:spTree>
    <p:extLst>
      <p:ext uri="{BB962C8B-B14F-4D97-AF65-F5344CB8AC3E}">
        <p14:creationId xmlns:p14="http://schemas.microsoft.com/office/powerpoint/2010/main" val="2550857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87" y="-1384532"/>
            <a:ext cx="12222887" cy="9162874"/>
            <a:chOff x="-30887" y="-1384532"/>
            <a:chExt cx="12222887" cy="9162874"/>
          </a:xfrm>
        </p:grpSpPr>
        <p:grpSp>
          <p:nvGrpSpPr>
            <p:cNvPr id="16" name="组合 15"/>
            <p:cNvGrpSpPr/>
            <p:nvPr/>
          </p:nvGrpSpPr>
          <p:grpSpPr>
            <a:xfrm>
              <a:off x="-30887" y="-1384532"/>
              <a:ext cx="12222887" cy="9162874"/>
              <a:chOff x="-30887" y="-1384532"/>
              <a:chExt cx="12222887" cy="9162874"/>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18"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9" name="组合 8"/>
            <p:cNvGrpSpPr/>
            <p:nvPr/>
          </p:nvGrpSpPr>
          <p:grpSpPr>
            <a:xfrm>
              <a:off x="231775" y="78660"/>
              <a:ext cx="11869034" cy="771220"/>
              <a:chOff x="231775" y="142160"/>
              <a:chExt cx="11869034" cy="771220"/>
            </a:xfrm>
          </p:grpSpPr>
          <p:grpSp>
            <p:nvGrpSpPr>
              <p:cNvPr id="11" name="组合 10"/>
              <p:cNvGrpSpPr/>
              <p:nvPr/>
            </p:nvGrpSpPr>
            <p:grpSpPr>
              <a:xfrm>
                <a:off x="231775" y="217761"/>
                <a:ext cx="9510040" cy="594306"/>
                <a:chOff x="231775" y="217761"/>
                <a:chExt cx="9510040" cy="594306"/>
              </a:xfrm>
            </p:grpSpPr>
            <p:pic>
              <p:nvPicPr>
                <p:cNvPr id="13" name="图形 12"/>
                <p:cNvPicPr>
                  <a:picLocks noChangeAspect="1"/>
                </p:cNvPicPr>
                <p:nvPr/>
              </p:nvPicPr>
              <p:blipFill>
                <a:blip r:embed="rId4"/>
                <a:stretch>
                  <a:fillRect/>
                </a:stretch>
              </p:blipFill>
              <p:spPr>
                <a:xfrm>
                  <a:off x="231775" y="217761"/>
                  <a:ext cx="9278266" cy="594306"/>
                </a:xfrm>
                <a:prstGeom prst="rect">
                  <a:avLst/>
                </a:prstGeom>
              </p:spPr>
            </p:pic>
            <p:sp>
              <p:nvSpPr>
                <p:cNvPr id="14" name="文本框 13"/>
                <p:cNvSpPr txBox="1"/>
                <p:nvPr/>
              </p:nvSpPr>
              <p:spPr>
                <a:xfrm>
                  <a:off x="1507738" y="290380"/>
                  <a:ext cx="8234077" cy="46037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总结与展望</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非功能需求</a:t>
                  </a:r>
                </a:p>
              </p:txBody>
            </p:sp>
          </p:grpSp>
          <p:pic>
            <p:nvPicPr>
              <p:cNvPr id="12" name="图形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p:sp>
        <p:nvSpPr>
          <p:cNvPr id="3" name="文本框 2"/>
          <p:cNvSpPr txBox="1"/>
          <p:nvPr/>
        </p:nvSpPr>
        <p:spPr>
          <a:xfrm>
            <a:off x="1293541" y="1568641"/>
            <a:ext cx="9604919" cy="3611245"/>
          </a:xfrm>
          <a:prstGeom prst="rect">
            <a:avLst/>
          </a:prstGeom>
          <a:noFill/>
        </p:spPr>
        <p:txBody>
          <a:bodyPr wrap="square" rtlCol="0">
            <a:spAutoFit/>
          </a:bodyPr>
          <a:lstStyle/>
          <a:p>
            <a:pPr marL="457200" indent="-45720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个人工作</a:t>
            </a:r>
          </a:p>
          <a:p>
            <a:pPr indent="0">
              <a:lnSpc>
                <a:spcPct val="130000"/>
              </a:lnSpc>
              <a:buFont typeface="Arial" panose="020B0604020202020204" pitchFamily="34" charset="0"/>
              <a:buNone/>
            </a:pPr>
            <a:r>
              <a:rPr lang="zh-CN" altLang="zh-CN" sz="2000" kern="100" dirty="0">
                <a:latin typeface="宋体" panose="02010600030101010101" pitchFamily="2" charset="-122"/>
                <a:ea typeface="宋体" panose="02010600030101010101" pitchFamily="2" charset="-122"/>
                <a:cs typeface="宋体" panose="02010600030101010101" pitchFamily="2" charset="-122"/>
                <a:sym typeface="+mn-ea"/>
              </a:rPr>
              <a:t>按照已有的数据库架构完成数据库构建，并结合</a:t>
            </a:r>
            <a:r>
              <a:rPr lang="en-US" altLang="zh-CN" sz="2000" kern="100" dirty="0">
                <a:latin typeface="宋体" panose="02010600030101010101" pitchFamily="2" charset="-122"/>
                <a:ea typeface="宋体" panose="02010600030101010101" pitchFamily="2" charset="-122"/>
                <a:cs typeface="宋体" panose="02010600030101010101" pitchFamily="2" charset="-122"/>
                <a:sym typeface="+mn-ea"/>
              </a:rPr>
              <a:t>Django</a:t>
            </a:r>
            <a:r>
              <a:rPr lang="zh-CN" altLang="zh-CN" sz="2000" kern="100" dirty="0">
                <a:latin typeface="宋体" panose="02010600030101010101" pitchFamily="2" charset="-122"/>
                <a:ea typeface="宋体" panose="02010600030101010101" pitchFamily="2" charset="-122"/>
                <a:cs typeface="宋体" panose="02010600030101010101" pitchFamily="2" charset="-122"/>
                <a:sym typeface="+mn-ea"/>
              </a:rPr>
              <a:t>和</a:t>
            </a:r>
            <a:r>
              <a:rPr lang="en-US" altLang="zh-CN" sz="2000" kern="100" dirty="0" err="1">
                <a:latin typeface="宋体" panose="02010600030101010101" pitchFamily="2" charset="-122"/>
                <a:ea typeface="宋体" panose="02010600030101010101" pitchFamily="2" charset="-122"/>
                <a:cs typeface="宋体" panose="02010600030101010101" pitchFamily="2" charset="-122"/>
                <a:sym typeface="+mn-ea"/>
              </a:rPr>
              <a:t>Echarts</a:t>
            </a:r>
            <a:r>
              <a:rPr lang="zh-CN" altLang="zh-CN" sz="2000" kern="100" dirty="0">
                <a:latin typeface="宋体" panose="02010600030101010101" pitchFamily="2" charset="-122"/>
                <a:ea typeface="宋体" panose="02010600030101010101" pitchFamily="2" charset="-122"/>
                <a:cs typeface="宋体" panose="02010600030101010101" pitchFamily="2" charset="-122"/>
                <a:sym typeface="+mn-ea"/>
              </a:rPr>
              <a:t>完成</a:t>
            </a:r>
            <a:r>
              <a:rPr lang="en-US" altLang="zh-CN" sz="2000" kern="100" dirty="0">
                <a:latin typeface="宋体" panose="02010600030101010101" pitchFamily="2" charset="-122"/>
                <a:ea typeface="宋体" panose="02010600030101010101" pitchFamily="2" charset="-122"/>
                <a:cs typeface="宋体" panose="02010600030101010101" pitchFamily="2" charset="-122"/>
                <a:sym typeface="+mn-ea"/>
              </a:rPr>
              <a:t>Web</a:t>
            </a:r>
            <a:r>
              <a:rPr lang="zh-CN" altLang="zh-CN" sz="2000" kern="100" dirty="0">
                <a:latin typeface="宋体" panose="02010600030101010101" pitchFamily="2" charset="-122"/>
                <a:ea typeface="宋体" panose="02010600030101010101" pitchFamily="2" charset="-122"/>
                <a:cs typeface="宋体" panose="02010600030101010101" pitchFamily="2" charset="-122"/>
                <a:sym typeface="+mn-ea"/>
              </a:rPr>
              <a:t>界面的可视化设计</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457200" indent="-45720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性能需求</a:t>
            </a:r>
            <a:endParaRPr lang="en-US" altLang="zh-CN" sz="2800" dirty="0">
              <a:latin typeface="Times New Roman" panose="02020603050405020304" pitchFamily="18" charset="0"/>
              <a:ea typeface="汉仪大宋简" panose="02010609000101010101" pitchFamily="49" charset="-122"/>
              <a:cs typeface="Times New Roman" panose="02020603050405020304" pitchFamily="18" charset="0"/>
            </a:endParaRPr>
          </a:p>
          <a:p>
            <a:pPr>
              <a:lnSpc>
                <a:spcPct val="130000"/>
              </a:lnSpc>
            </a:pPr>
            <a:r>
              <a:rPr sz="2000" dirty="0">
                <a:latin typeface="Times New Roman" panose="02020603050405020304" pitchFamily="18" charset="0"/>
                <a:ea typeface="宋体" panose="02010600030101010101" pitchFamily="2" charset="-122"/>
                <a:cs typeface="Times New Roman" panose="02020603050405020304" pitchFamily="18" charset="0"/>
              </a:rPr>
              <a:t>在进行可视化页面设计时，为了实现性能的优化，可以对数据进行异步加载，对于耗时的数据处理，采用异步加载的方式，确保页面快速加载，并在后台进行数据处理；对图表进行优化，使用合适的图表类型和数据粒度，避免加载过多或不必要的数据；压缩和合并前端资源（如 JavaScript 和 CSS 文件），减少页面加载时间。</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87" y="-1384532"/>
            <a:ext cx="12222887" cy="9162874"/>
            <a:chOff x="-30887" y="-1384532"/>
            <a:chExt cx="12222887" cy="9162874"/>
          </a:xfrm>
        </p:grpSpPr>
        <p:grpSp>
          <p:nvGrpSpPr>
            <p:cNvPr id="16" name="组合 15"/>
            <p:cNvGrpSpPr/>
            <p:nvPr/>
          </p:nvGrpSpPr>
          <p:grpSpPr>
            <a:xfrm>
              <a:off x="-30887" y="-1384532"/>
              <a:ext cx="12222887" cy="9162874"/>
              <a:chOff x="-30887" y="-1384532"/>
              <a:chExt cx="12222887" cy="9162874"/>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18"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9" name="组合 8"/>
            <p:cNvGrpSpPr/>
            <p:nvPr/>
          </p:nvGrpSpPr>
          <p:grpSpPr>
            <a:xfrm>
              <a:off x="231775" y="78660"/>
              <a:ext cx="11869034" cy="771220"/>
              <a:chOff x="231775" y="142160"/>
              <a:chExt cx="11869034" cy="771220"/>
            </a:xfrm>
          </p:grpSpPr>
          <p:grpSp>
            <p:nvGrpSpPr>
              <p:cNvPr id="11" name="组合 10"/>
              <p:cNvGrpSpPr/>
              <p:nvPr/>
            </p:nvGrpSpPr>
            <p:grpSpPr>
              <a:xfrm>
                <a:off x="231775" y="217761"/>
                <a:ext cx="9510040" cy="594306"/>
                <a:chOff x="231775" y="217761"/>
                <a:chExt cx="9510040" cy="594306"/>
              </a:xfrm>
            </p:grpSpPr>
            <p:pic>
              <p:nvPicPr>
                <p:cNvPr id="13" name="图形 12"/>
                <p:cNvPicPr>
                  <a:picLocks noChangeAspect="1"/>
                </p:cNvPicPr>
                <p:nvPr/>
              </p:nvPicPr>
              <p:blipFill>
                <a:blip r:embed="rId4"/>
                <a:stretch>
                  <a:fillRect/>
                </a:stretch>
              </p:blipFill>
              <p:spPr>
                <a:xfrm>
                  <a:off x="231775" y="217761"/>
                  <a:ext cx="9278266" cy="594306"/>
                </a:xfrm>
                <a:prstGeom prst="rect">
                  <a:avLst/>
                </a:prstGeom>
              </p:spPr>
            </p:pic>
            <p:sp>
              <p:nvSpPr>
                <p:cNvPr id="14" name="文本框 13"/>
                <p:cNvSpPr txBox="1"/>
                <p:nvPr/>
              </p:nvSpPr>
              <p:spPr>
                <a:xfrm>
                  <a:off x="1507738" y="290380"/>
                  <a:ext cx="8234077" cy="46037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总结与展望</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遇到的问题</a:t>
                  </a:r>
                </a:p>
              </p:txBody>
            </p:sp>
          </p:grpSp>
          <p:pic>
            <p:nvPicPr>
              <p:cNvPr id="12" name="图形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p:sp>
        <p:nvSpPr>
          <p:cNvPr id="3" name="文本框 2"/>
          <p:cNvSpPr txBox="1"/>
          <p:nvPr/>
        </p:nvSpPr>
        <p:spPr>
          <a:xfrm>
            <a:off x="1293541" y="1568641"/>
            <a:ext cx="9604919" cy="3611245"/>
          </a:xfrm>
          <a:prstGeom prst="rect">
            <a:avLst/>
          </a:prstGeom>
          <a:noFill/>
        </p:spPr>
        <p:txBody>
          <a:bodyPr wrap="square" rtlCol="0">
            <a:spAutoFit/>
          </a:bodyPr>
          <a:lstStyle/>
          <a:p>
            <a:pPr marL="457200" indent="-457200">
              <a:lnSpc>
                <a:spcPct val="130000"/>
              </a:lnSpc>
              <a:buFont typeface="Arial" panose="020B0604020202020204" pitchFamily="34" charset="0"/>
              <a:buChar char="•"/>
            </a:pPr>
            <a:r>
              <a:rPr lang="en-US" altLang="zh-CN" sz="2800" dirty="0">
                <a:latin typeface="Times New Roman" panose="02020603050405020304" pitchFamily="18" charset="0"/>
                <a:ea typeface="汉仪大宋简" panose="02010609000101010101" pitchFamily="49" charset="-122"/>
                <a:cs typeface="Times New Roman" panose="02020603050405020304" pitchFamily="18" charset="0"/>
              </a:rPr>
              <a:t>Ajax</a:t>
            </a: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异步请求</a:t>
            </a:r>
            <a:endParaRPr lang="en-US" altLang="zh-CN" sz="2800" dirty="0">
              <a:latin typeface="Times New Roman" panose="02020603050405020304" pitchFamily="18" charset="0"/>
              <a:ea typeface="汉仪大宋简" panose="02010609000101010101" pitchFamily="49" charset="-122"/>
              <a:cs typeface="Times New Roman" panose="02020603050405020304" pitchFamily="18" charset="0"/>
            </a:endParaRPr>
          </a:p>
          <a:p>
            <a:pPr>
              <a:lnSpc>
                <a:spcPct val="13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Ajax</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默认请求方式为异步请求，当还未收到响应的时候，代码会继续执行下去，导致对变量类型的解析不完整，所以发送请求时增加配置项</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async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，设置为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false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，保证其他代码在该请求之后执行。</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数据一致性</a:t>
            </a:r>
            <a:endParaRPr lang="en-US" altLang="zh-CN" sz="2800" dirty="0">
              <a:latin typeface="Times New Roman" panose="02020603050405020304" pitchFamily="18" charset="0"/>
              <a:ea typeface="汉仪大宋简" panose="02010609000101010101" pitchFamily="49" charset="-122"/>
              <a:cs typeface="Times New Roman" panose="02020603050405020304" pitchFamily="18" charset="0"/>
            </a:endParaRPr>
          </a:p>
          <a:p>
            <a:pPr>
              <a:lnSpc>
                <a:spcPct val="13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Echarts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图表中，为了完成搜索操作，需要同时更改节点和边，使得边的起始和终止的索引与节点中的索引相匹配，同时在全局变量中，需要保留所有节点的信息，以便后续查找。</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87" y="-1384532"/>
            <a:ext cx="12222887" cy="9162874"/>
            <a:chOff x="-30887" y="-1384532"/>
            <a:chExt cx="12222887" cy="9162874"/>
          </a:xfrm>
        </p:grpSpPr>
        <p:grpSp>
          <p:nvGrpSpPr>
            <p:cNvPr id="16" name="组合 15"/>
            <p:cNvGrpSpPr/>
            <p:nvPr/>
          </p:nvGrpSpPr>
          <p:grpSpPr>
            <a:xfrm>
              <a:off x="-30887" y="-1384532"/>
              <a:ext cx="12222887" cy="9162874"/>
              <a:chOff x="-30887" y="-1384532"/>
              <a:chExt cx="12222887" cy="9162874"/>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18"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9" name="组合 8"/>
            <p:cNvGrpSpPr/>
            <p:nvPr/>
          </p:nvGrpSpPr>
          <p:grpSpPr>
            <a:xfrm>
              <a:off x="231775" y="78660"/>
              <a:ext cx="11869034" cy="771220"/>
              <a:chOff x="231775" y="142160"/>
              <a:chExt cx="11869034" cy="771220"/>
            </a:xfrm>
          </p:grpSpPr>
          <p:grpSp>
            <p:nvGrpSpPr>
              <p:cNvPr id="11" name="组合 10"/>
              <p:cNvGrpSpPr/>
              <p:nvPr/>
            </p:nvGrpSpPr>
            <p:grpSpPr>
              <a:xfrm>
                <a:off x="231775" y="217761"/>
                <a:ext cx="9510040" cy="594306"/>
                <a:chOff x="231775" y="217761"/>
                <a:chExt cx="9510040" cy="594306"/>
              </a:xfrm>
            </p:grpSpPr>
            <p:pic>
              <p:nvPicPr>
                <p:cNvPr id="13" name="图形 12"/>
                <p:cNvPicPr>
                  <a:picLocks noChangeAspect="1"/>
                </p:cNvPicPr>
                <p:nvPr/>
              </p:nvPicPr>
              <p:blipFill>
                <a:blip r:embed="rId4"/>
                <a:stretch>
                  <a:fillRect/>
                </a:stretch>
              </p:blipFill>
              <p:spPr>
                <a:xfrm>
                  <a:off x="231775" y="217761"/>
                  <a:ext cx="9278266" cy="594306"/>
                </a:xfrm>
                <a:prstGeom prst="rect">
                  <a:avLst/>
                </a:prstGeom>
              </p:spPr>
            </p:pic>
            <p:sp>
              <p:nvSpPr>
                <p:cNvPr id="14" name="文本框 13"/>
                <p:cNvSpPr txBox="1"/>
                <p:nvPr/>
              </p:nvSpPr>
              <p:spPr>
                <a:xfrm>
                  <a:off x="1507738" y="290380"/>
                  <a:ext cx="8234077" cy="46037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总结与展望</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页面交互</a:t>
                  </a:r>
                </a:p>
              </p:txBody>
            </p:sp>
          </p:grpSp>
          <p:pic>
            <p:nvPicPr>
              <p:cNvPr id="12" name="图形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p:pic>
        <p:nvPicPr>
          <p:cNvPr id="4" name="图片 3" descr="微信图片_20230721113138"/>
          <p:cNvPicPr>
            <a:picLocks noChangeAspect="1"/>
          </p:cNvPicPr>
          <p:nvPr/>
        </p:nvPicPr>
        <p:blipFill>
          <a:blip r:embed="rId6"/>
          <a:stretch>
            <a:fillRect/>
          </a:stretch>
        </p:blipFill>
        <p:spPr>
          <a:xfrm>
            <a:off x="2458967" y="896787"/>
            <a:ext cx="7274065" cy="4177864"/>
          </a:xfrm>
          <a:prstGeom prst="rect">
            <a:avLst/>
          </a:prstGeom>
        </p:spPr>
      </p:pic>
      <p:sp>
        <p:nvSpPr>
          <p:cNvPr id="5" name="文本框 4"/>
          <p:cNvSpPr txBox="1"/>
          <p:nvPr/>
        </p:nvSpPr>
        <p:spPr>
          <a:xfrm>
            <a:off x="521970" y="5188021"/>
            <a:ext cx="11133455" cy="1235916"/>
          </a:xfrm>
          <a:prstGeom prst="rect">
            <a:avLst/>
          </a:prstGeom>
          <a:noFill/>
        </p:spPr>
        <p:txBody>
          <a:bodyPr wrap="square" rtlCol="0">
            <a:spAutoFit/>
          </a:bodyPr>
          <a:lstStyle/>
          <a:p>
            <a:pPr algn="l">
              <a:lnSpc>
                <a:spcPct val="130000"/>
              </a:lnSpc>
            </a:pPr>
            <a:r>
              <a:rPr lang="zh-CN" altLang="en-US" sz="2000" dirty="0">
                <a:latin typeface="宋体" panose="02010600030101010101" pitchFamily="2" charset="-122"/>
                <a:ea typeface="宋体" panose="02010600030101010101" pitchFamily="2" charset="-122"/>
                <a:cs typeface="宋体" panose="02010600030101010101" pitchFamily="2" charset="-122"/>
              </a:rPr>
              <a:t>在 web 页面中使用 Echarts 的 JavaScript 库来创建和配置不同类型的图表，其中关键点是要实现数据交互和动态更新，做法是通过 Ajax 从服务器请求新的数据，并将其更新到图表中，以实现实时或动态的数据展示。</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87" y="-1384532"/>
            <a:ext cx="12222887" cy="9162874"/>
            <a:chOff x="-30887" y="-1384532"/>
            <a:chExt cx="12222887" cy="9162874"/>
          </a:xfrm>
        </p:grpSpPr>
        <p:grpSp>
          <p:nvGrpSpPr>
            <p:cNvPr id="16" name="组合 15"/>
            <p:cNvGrpSpPr/>
            <p:nvPr/>
          </p:nvGrpSpPr>
          <p:grpSpPr>
            <a:xfrm>
              <a:off x="-30887" y="-1384532"/>
              <a:ext cx="12222887" cy="9162874"/>
              <a:chOff x="-30887" y="-1384532"/>
              <a:chExt cx="12222887" cy="9162874"/>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18"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9" name="组合 8"/>
            <p:cNvGrpSpPr/>
            <p:nvPr/>
          </p:nvGrpSpPr>
          <p:grpSpPr>
            <a:xfrm>
              <a:off x="231775" y="78660"/>
              <a:ext cx="11869034" cy="771220"/>
              <a:chOff x="231775" y="142160"/>
              <a:chExt cx="11869034" cy="771220"/>
            </a:xfrm>
          </p:grpSpPr>
          <p:grpSp>
            <p:nvGrpSpPr>
              <p:cNvPr id="11" name="组合 10"/>
              <p:cNvGrpSpPr/>
              <p:nvPr/>
            </p:nvGrpSpPr>
            <p:grpSpPr>
              <a:xfrm>
                <a:off x="231775" y="217761"/>
                <a:ext cx="9510040" cy="594306"/>
                <a:chOff x="231775" y="217761"/>
                <a:chExt cx="9510040" cy="594306"/>
              </a:xfrm>
            </p:grpSpPr>
            <p:pic>
              <p:nvPicPr>
                <p:cNvPr id="13" name="图形 12"/>
                <p:cNvPicPr>
                  <a:picLocks noChangeAspect="1"/>
                </p:cNvPicPr>
                <p:nvPr/>
              </p:nvPicPr>
              <p:blipFill>
                <a:blip r:embed="rId4"/>
                <a:stretch>
                  <a:fillRect/>
                </a:stretch>
              </p:blipFill>
              <p:spPr>
                <a:xfrm>
                  <a:off x="231775" y="217761"/>
                  <a:ext cx="9278266" cy="594306"/>
                </a:xfrm>
                <a:prstGeom prst="rect">
                  <a:avLst/>
                </a:prstGeom>
              </p:spPr>
            </p:pic>
            <p:sp>
              <p:nvSpPr>
                <p:cNvPr id="14" name="文本框 13"/>
                <p:cNvSpPr txBox="1"/>
                <p:nvPr/>
              </p:nvSpPr>
              <p:spPr>
                <a:xfrm>
                  <a:off x="1507738" y="290380"/>
                  <a:ext cx="8234077"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总结与展望</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拟</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改进方向</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12" name="图形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p:sp>
        <p:nvSpPr>
          <p:cNvPr id="3" name="文本框 2"/>
          <p:cNvSpPr txBox="1"/>
          <p:nvPr/>
        </p:nvSpPr>
        <p:spPr>
          <a:xfrm>
            <a:off x="1293541" y="1568641"/>
            <a:ext cx="9604919" cy="3973460"/>
          </a:xfrm>
          <a:prstGeom prst="rect">
            <a:avLst/>
          </a:prstGeom>
          <a:noFill/>
        </p:spPr>
        <p:txBody>
          <a:bodyPr wrap="square" rtlCol="0">
            <a:spAutoFit/>
          </a:bodyPr>
          <a:lstStyle/>
          <a:p>
            <a:pPr marL="457200" indent="-45720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增大数据储备量</a:t>
            </a:r>
            <a:endParaRPr lang="en-US" altLang="zh-CN" sz="2800" dirty="0">
              <a:latin typeface="Times New Roman" panose="02020603050405020304" pitchFamily="18" charset="0"/>
              <a:ea typeface="汉仪大宋简" panose="02010609000101010101" pitchFamily="49" charset="-122"/>
              <a:cs typeface="Times New Roman" panose="02020603050405020304" pitchFamily="18" charset="0"/>
            </a:endParaRPr>
          </a:p>
          <a:p>
            <a:pPr>
              <a:lnSpc>
                <a:spcPct val="13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本项目使用爬虫技术爬取</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官方的库函数说明文档，文档中未涉及的用法，本项目中未作拓展。由于时间条件限制，本项目中第三方库仅选取常用的第三方库进行爬取、存入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Neo4j</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数据库，并未包含全部。未来可以</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扩大数据库容量</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，爬取多个三方包以提升代码提示的覆盖面。</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457200" indent="-45720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增加支持的语言种类</a:t>
            </a:r>
            <a:endParaRPr lang="en-US" altLang="zh-CN" sz="2800" dirty="0">
              <a:latin typeface="Times New Roman" panose="02020603050405020304" pitchFamily="18" charset="0"/>
              <a:ea typeface="汉仪大宋简" panose="02010609000101010101" pitchFamily="49" charset="-122"/>
              <a:cs typeface="Times New Roman" panose="02020603050405020304" pitchFamily="18" charset="0"/>
            </a:endParaRPr>
          </a:p>
          <a:p>
            <a:pPr>
              <a:lnSpc>
                <a:spcPct val="13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本项目以</a:t>
            </a:r>
            <a:r>
              <a:rPr lang="en-US" altLang="zh-CN"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语言</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为目标操作语言，所进行工作均围绕</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语言展开，数据库中内容也均为</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相关操作，暂不支持包括</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Java</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等的其他语言。将来如果成熟，将考虑编写插件，</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支持更多语言</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以供大家使用。</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5073650" y="1676488"/>
              <a:ext cx="2438400"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rPr>
                <a:t>01</a:t>
              </a:r>
              <a:endParaRPr kumimoji="0" lang="zh-CN" altLang="en-US"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endParaRPr>
            </a:p>
          </p:txBody>
        </p:sp>
        <p:sp>
          <p:nvSpPr>
            <p:cNvPr id="14" name="文本占位符 7"/>
            <p:cNvSpPr txBox="1"/>
            <p:nvPr/>
          </p:nvSpPr>
          <p:spPr>
            <a:xfrm>
              <a:off x="2103460" y="2895303"/>
              <a:ext cx="7985081" cy="53369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rPr>
                <a:t>小组成员及分工</a:t>
              </a:r>
              <a:endPar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endParaRPr>
            </a:p>
          </p:txBody>
        </p:sp>
        <p:sp>
          <p:nvSpPr>
            <p:cNvPr id="15" name="文本占位符 8"/>
            <p:cNvSpPr txBox="1"/>
            <p:nvPr/>
          </p:nvSpPr>
          <p:spPr>
            <a:xfrm>
              <a:off x="2141561" y="3556809"/>
              <a:ext cx="7908878" cy="61725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rPr>
                <a:t>Division of Labor Arrangement</a:t>
              </a:r>
            </a:p>
          </p:txBody>
        </p:sp>
        <p:pic>
          <p:nvPicPr>
            <p:cNvPr id="2" name="图片 1" descr="3cfe46623ec260e3ddb66073058786c"/>
            <p:cNvPicPr>
              <a:picLocks noChangeAspect="1"/>
            </p:cNvPicPr>
            <p:nvPr>
              <p:custDataLst>
                <p:tags r:id="rId1"/>
              </p:custDataLst>
            </p:nvPr>
          </p:nvPicPr>
          <p:blipFill>
            <a:blip r:embed="rId5"/>
            <a:stretch>
              <a:fillRect/>
            </a:stretch>
          </p:blipFill>
          <p:spPr>
            <a:xfrm>
              <a:off x="132714" y="140970"/>
              <a:ext cx="1267870" cy="1260000"/>
            </a:xfrm>
            <a:prstGeom prst="rect">
              <a:avLst/>
            </a:prstGeom>
          </p:spPr>
        </p:pic>
        <p:pic>
          <p:nvPicPr>
            <p:cNvPr id="7" name="图形 6"/>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37967"/>
            <a:stretch>
              <a:fillRect/>
            </a:stretch>
          </p:blipFill>
          <p:spPr>
            <a:xfrm>
              <a:off x="11010265" y="4869180"/>
              <a:ext cx="1181735" cy="1905000"/>
            </a:xfrm>
            <a:prstGeom prst="rect">
              <a:avLst/>
            </a:prstGeom>
          </p:spPr>
        </p:pic>
      </p:grpSp>
      <p:pic>
        <p:nvPicPr>
          <p:cNvPr id="4" name="图片 3">
            <a:extLst>
              <a:ext uri="{FF2B5EF4-FFF2-40B4-BE49-F238E27FC236}">
                <a16:creationId xmlns:a16="http://schemas.microsoft.com/office/drawing/2014/main" id="{31CDE85B-4133-745B-5EB4-06A80942A196}"/>
              </a:ext>
            </a:extLst>
          </p:cNvPr>
          <p:cNvPicPr>
            <a:picLocks noChangeAspect="1"/>
          </p:cNvPicPr>
          <p:nvPr/>
        </p:nvPicPr>
        <p:blipFill rotWithShape="1">
          <a:blip r:embed="rId8">
            <a:extLst>
              <a:ext uri="{28A0092B-C50C-407E-A947-70E740481C1C}">
                <a14:useLocalDpi xmlns:a14="http://schemas.microsoft.com/office/drawing/2010/main" val="0"/>
              </a:ext>
            </a:extLst>
          </a:blip>
          <a:srcRect r="79424"/>
          <a:stretch/>
        </p:blipFill>
        <p:spPr>
          <a:xfrm>
            <a:off x="9905237" y="211369"/>
            <a:ext cx="2210055" cy="998759"/>
          </a:xfrm>
          <a:prstGeom prst="rect">
            <a:avLst/>
          </a:prstGeom>
        </p:spPr>
      </p:pic>
    </p:spTree>
    <p:extLst>
      <p:ext uri="{BB962C8B-B14F-4D97-AF65-F5344CB8AC3E}">
        <p14:creationId xmlns:p14="http://schemas.microsoft.com/office/powerpoint/2010/main" val="4109300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8534" y="0"/>
            <a:ext cx="12429068" cy="8163413"/>
            <a:chOff x="-118534" y="-1"/>
            <a:chExt cx="12429068" cy="8163413"/>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4" y="0"/>
              <a:ext cx="12429068" cy="8163412"/>
            </a:xfrm>
            <a:prstGeom prst="rect">
              <a:avLst/>
            </a:prstGeom>
          </p:spPr>
        </p:pic>
        <p:sp>
          <p:nvSpPr>
            <p:cNvPr id="5"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grpSp>
        <p:nvGrpSpPr>
          <p:cNvPr id="2" name="组合 1"/>
          <p:cNvGrpSpPr/>
          <p:nvPr/>
        </p:nvGrpSpPr>
        <p:grpSpPr>
          <a:xfrm>
            <a:off x="47503" y="53442"/>
            <a:ext cx="11656619" cy="5707005"/>
            <a:chOff x="47503" y="53442"/>
            <a:chExt cx="11656619" cy="5707005"/>
          </a:xfrm>
        </p:grpSpPr>
        <p:pic>
          <p:nvPicPr>
            <p:cNvPr id="7" name="图形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3" y="53442"/>
              <a:ext cx="3133380" cy="966774"/>
            </a:xfrm>
            <a:prstGeom prst="rect">
              <a:avLst/>
            </a:prstGeom>
          </p:spPr>
        </p:pic>
        <p:sp>
          <p:nvSpPr>
            <p:cNvPr id="9" name="文本框 8"/>
            <p:cNvSpPr txBox="1"/>
            <p:nvPr/>
          </p:nvSpPr>
          <p:spPr>
            <a:xfrm>
              <a:off x="487878" y="2295846"/>
              <a:ext cx="1121624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i="0" u="none" strike="noStrike" kern="1200" cap="none" spc="50" normalizeH="0" baseline="0" noProof="0" dirty="0">
                  <a:ln w="9525" cmpd="sng">
                    <a:noFill/>
                    <a:prstDash val="solid"/>
                  </a:ln>
                  <a:solidFill>
                    <a:srgbClr val="7E0C6E"/>
                  </a:solidFill>
                  <a:effectLst>
                    <a:outerShdw blurRad="50800" dist="38100" dir="2700000" algn="tl" rotWithShape="0">
                      <a:prstClr val="black">
                        <a:alpha val="24000"/>
                      </a:prstClr>
                    </a:outerShdw>
                  </a:effectLst>
                  <a:uLnTx/>
                  <a:uFillTx/>
                  <a:latin typeface="华文新魏" panose="02010800040101010101" pitchFamily="2" charset="-122"/>
                  <a:ea typeface="华文新魏" panose="02010800040101010101" pitchFamily="2" charset="-122"/>
                </a:rPr>
                <a:t>恳请批评指正</a:t>
              </a:r>
            </a:p>
          </p:txBody>
        </p:sp>
        <p:sp>
          <p:nvSpPr>
            <p:cNvPr id="12" name="文本框 11"/>
            <p:cNvSpPr txBox="1"/>
            <p:nvPr/>
          </p:nvSpPr>
          <p:spPr>
            <a:xfrm>
              <a:off x="1480565" y="5175672"/>
              <a:ext cx="923087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sng"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grpSp>
      <p:pic>
        <p:nvPicPr>
          <p:cNvPr id="6" name="图片 5">
            <a:extLst>
              <a:ext uri="{FF2B5EF4-FFF2-40B4-BE49-F238E27FC236}">
                <a16:creationId xmlns:a16="http://schemas.microsoft.com/office/drawing/2014/main" id="{1F1DC35E-1BE8-3C07-DD2B-2C6572C8280F}"/>
              </a:ext>
            </a:extLst>
          </p:cNvPr>
          <p:cNvPicPr>
            <a:picLocks noChangeAspect="1"/>
          </p:cNvPicPr>
          <p:nvPr/>
        </p:nvPicPr>
        <p:blipFill rotWithShape="1">
          <a:blip r:embed="rId5">
            <a:extLst>
              <a:ext uri="{28A0092B-C50C-407E-A947-70E740481C1C}">
                <a14:useLocalDpi xmlns:a14="http://schemas.microsoft.com/office/drawing/2010/main" val="0"/>
              </a:ext>
            </a:extLst>
          </a:blip>
          <a:srcRect r="79424"/>
          <a:stretch/>
        </p:blipFill>
        <p:spPr>
          <a:xfrm>
            <a:off x="9880689" y="156136"/>
            <a:ext cx="2210055" cy="998759"/>
          </a:xfrm>
          <a:prstGeom prst="rect">
            <a:avLst/>
          </a:prstGeom>
        </p:spPr>
      </p:pic>
      <p:sp>
        <p:nvSpPr>
          <p:cNvPr id="8" name="矩形 7">
            <a:extLst>
              <a:ext uri="{FF2B5EF4-FFF2-40B4-BE49-F238E27FC236}">
                <a16:creationId xmlns:a16="http://schemas.microsoft.com/office/drawing/2014/main" id="{5278B284-D9B2-C950-4DE9-9117082EFDCA}"/>
              </a:ext>
            </a:extLst>
          </p:cNvPr>
          <p:cNvSpPr/>
          <p:nvPr/>
        </p:nvSpPr>
        <p:spPr>
          <a:xfrm>
            <a:off x="5100241" y="5109921"/>
            <a:ext cx="1991519" cy="954107"/>
          </a:xfrm>
          <a:prstGeom prst="rect">
            <a:avLst/>
          </a:prstGeom>
        </p:spPr>
        <p:txBody>
          <a:bodyPr wrap="square" lIns="91440" tIns="45720" rIns="91440" bIns="45720">
            <a:spAutoFit/>
          </a:bodyPr>
          <a:lstStyle/>
          <a:p>
            <a:pPr marL="0" marR="0" lvl="0" indent="0" algn="ctr" defTabSz="457200" rtl="0" eaLnBrk="1" fontAlgn="auto" latinLnBrk="0" hangingPunct="1">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6B0261"/>
                </a:solidFill>
                <a:effectLst/>
                <a:uLnTx/>
                <a:uFillTx/>
                <a:latin typeface="Times New Roman" panose="02020603050405020304" pitchFamily="18" charset="0"/>
                <a:ea typeface="微软雅黑" panose="020B0503020204020204" charset="-122"/>
                <a:cs typeface="Times New Roman" panose="02020603050405020304" pitchFamily="18" charset="0"/>
              </a:rPr>
              <a:t>GROUP 1</a:t>
            </a:r>
          </a:p>
          <a:p>
            <a:pPr marL="0" marR="0" lvl="0" indent="0" algn="ctr" defTabSz="457200" rtl="0" eaLnBrk="1" fontAlgn="auto" latinLnBrk="0" hangingPunct="1">
              <a:spcBef>
                <a:spcPts val="0"/>
              </a:spcBef>
              <a:spcAft>
                <a:spcPts val="0"/>
              </a:spcAft>
              <a:buClrTx/>
              <a:buSzTx/>
              <a:buFontTx/>
              <a:buNone/>
              <a:tabLst/>
              <a:defRPr/>
            </a:pPr>
            <a:r>
              <a:rPr kumimoji="1" lang="en-US" altLang="zh-CN" sz="2800" b="1" dirty="0">
                <a:solidFill>
                  <a:srgbClr val="6B0261"/>
                </a:solidFill>
                <a:latin typeface="Times New Roman" panose="02020603050405020304" pitchFamily="18" charset="0"/>
                <a:ea typeface="微软雅黑" panose="020B0503020204020204" charset="-122"/>
                <a:cs typeface="Times New Roman" panose="02020603050405020304" pitchFamily="18" charset="0"/>
              </a:rPr>
              <a:t>2023.07</a:t>
            </a:r>
            <a:endParaRPr kumimoji="1" lang="en-US" altLang="zh-CN" sz="2800" b="1" i="0" u="none" strike="noStrike" kern="1200" cap="none" spc="0" normalizeH="0" baseline="0" noProof="0" dirty="0">
              <a:ln>
                <a:noFill/>
              </a:ln>
              <a:solidFill>
                <a:srgbClr val="6B0261"/>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24196727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sp>
        <p:nvSpPr>
          <p:cNvPr id="9" name="文本框 8"/>
          <p:cNvSpPr txBox="1"/>
          <p:nvPr/>
        </p:nvSpPr>
        <p:spPr>
          <a:xfrm>
            <a:off x="3668933" y="553043"/>
            <a:ext cx="4854135" cy="907108"/>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zh-CN" altLang="en-US" sz="40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代码写的都队</a:t>
            </a:r>
            <a:endParaRPr lang="zh-CN" altLang="zh-CN" sz="3600" kern="100" dirty="0">
              <a:solidFill>
                <a:srgbClr val="7E0C6E"/>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10"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11" name="文本框 10"/>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小组成员及分工</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成员介绍</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6" name="图形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pic>
        <p:nvPicPr>
          <p:cNvPr id="7" name="图片 6">
            <a:extLst>
              <a:ext uri="{FF2B5EF4-FFF2-40B4-BE49-F238E27FC236}">
                <a16:creationId xmlns:a16="http://schemas.microsoft.com/office/drawing/2014/main" id="{B474814C-40A7-58A6-1C5A-493F14D7B86E}"/>
              </a:ext>
            </a:extLst>
          </p:cNvPr>
          <p:cNvPicPr>
            <a:picLocks noChangeAspect="1"/>
          </p:cNvPicPr>
          <p:nvPr/>
        </p:nvPicPr>
        <p:blipFill rotWithShape="1">
          <a:blip r:embed="rId9">
            <a:extLst>
              <a:ext uri="{28A0092B-C50C-407E-A947-70E740481C1C}">
                <a14:useLocalDpi xmlns:a14="http://schemas.microsoft.com/office/drawing/2010/main" val="0"/>
              </a:ext>
            </a:extLst>
          </a:blip>
          <a:srcRect l="37942" r="7798"/>
          <a:stretch/>
        </p:blipFill>
        <p:spPr>
          <a:xfrm rot="5400000">
            <a:off x="3483085" y="500093"/>
            <a:ext cx="5225831" cy="7223340"/>
          </a:xfrm>
          <a:prstGeom prst="rect">
            <a:avLst/>
          </a:prstGeom>
        </p:spPr>
      </p:pic>
    </p:spTree>
    <p:extLst>
      <p:ext uri="{BB962C8B-B14F-4D97-AF65-F5344CB8AC3E}">
        <p14:creationId xmlns:p14="http://schemas.microsoft.com/office/powerpoint/2010/main" val="85372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sp>
        <p:nvSpPr>
          <p:cNvPr id="9" name="文本框 8"/>
          <p:cNvSpPr txBox="1"/>
          <p:nvPr/>
        </p:nvSpPr>
        <p:spPr>
          <a:xfrm>
            <a:off x="196544" y="835343"/>
            <a:ext cx="11798912" cy="585089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朱子轩（组长）</a:t>
            </a:r>
            <a:r>
              <a:rPr lang="en-US" altLang="zh-CN" sz="2800" dirty="0">
                <a:latin typeface="汉仪大宋简" panose="02010609000101010101" pitchFamily="49" charset="-122"/>
                <a:ea typeface="汉仪大宋简" panose="02010609000101010101" pitchFamily="49" charset="-122"/>
                <a:cs typeface="Times New Roman" panose="02020603050405020304" pitchFamily="18" charset="0"/>
              </a:rPr>
              <a:t>-</a:t>
            </a:r>
            <a:r>
              <a:rPr lang="zh-CN" altLang="en-US" sz="2800" dirty="0">
                <a:latin typeface="汉仪大宋简" panose="02010609000101010101" pitchFamily="49" charset="-122"/>
                <a:ea typeface="汉仪大宋简" panose="02010609000101010101" pitchFamily="49" charset="-122"/>
                <a:cs typeface="Times New Roman" panose="02020603050405020304" pitchFamily="18" charset="0"/>
              </a:rPr>
              <a:t>前端开发</a:t>
            </a:r>
            <a:endPar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搭建代码编辑器，接收外部输入代码，将所有的代码分块，每次将改变的代码块以</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Get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请求方式发送给后端；根据后端返回分析变量类型，给出提示。</a:t>
            </a:r>
            <a:endParaRPr kumimoji="0" lang="en-US" altLang="zh-CN" sz="20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刘修铭</a:t>
            </a:r>
            <a:r>
              <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a:t>
            </a:r>
            <a:r>
              <a:rPr kumimoji="0" lang="zh-CN" altLang="en-US"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后端开发</a:t>
            </a:r>
            <a:endPar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对代码块进行语法分析，分析代码中的变量，调用的类和方法；查询</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Neo4j</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数据库分析部分变量类型，返回部分</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变量</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类型、类和方法</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等</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梁晓储</a:t>
            </a:r>
            <a:r>
              <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a:t>
            </a:r>
            <a:r>
              <a:rPr kumimoji="0" lang="zh-CN" altLang="en-US"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数据爬取及预处理和数据库设计</a:t>
            </a:r>
            <a:endPar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爬取</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官方说明文档以及</a:t>
            </a:r>
            <a:r>
              <a:rPr lang="en-US" altLang="zh-CN" sz="2000" kern="100" dirty="0" err="1">
                <a:latin typeface="Times New Roman" panose="02020603050405020304" pitchFamily="18" charset="0"/>
                <a:ea typeface="宋体" panose="02010600030101010101" pitchFamily="2" charset="-122"/>
                <a:cs typeface="Times New Roman" panose="02020603050405020304" pitchFamily="18" charset="0"/>
              </a:rPr>
              <a:t>Numpy</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Pandas</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等第三方库官方说明文档，得到方法名称、参数、返回值等数据并完成数据的预处理，为项目提供数据支持；设计数据库架构</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2800" dirty="0">
                <a:latin typeface="汉仪大宋简" panose="02010609000101010101" pitchFamily="49" charset="-122"/>
                <a:ea typeface="汉仪大宋简" panose="02010609000101010101" pitchFamily="49" charset="-122"/>
                <a:cs typeface="Times New Roman" panose="02020603050405020304" pitchFamily="18" charset="0"/>
              </a:rPr>
              <a:t>陈佳卉</a:t>
            </a:r>
            <a:r>
              <a:rPr lang="en-US" altLang="zh-CN" sz="2800" dirty="0">
                <a:latin typeface="汉仪大宋简" panose="02010609000101010101" pitchFamily="49" charset="-122"/>
                <a:ea typeface="汉仪大宋简" panose="02010609000101010101" pitchFamily="49" charset="-122"/>
                <a:cs typeface="Times New Roman" panose="02020603050405020304" pitchFamily="18" charset="0"/>
              </a:rPr>
              <a:t>-Neo4j</a:t>
            </a:r>
            <a:r>
              <a:rPr lang="zh-CN" altLang="en-US" sz="2800" dirty="0">
                <a:latin typeface="汉仪大宋简" panose="02010609000101010101" pitchFamily="49" charset="-122"/>
                <a:ea typeface="汉仪大宋简" panose="02010609000101010101" pitchFamily="49" charset="-122"/>
                <a:cs typeface="Times New Roman" panose="02020603050405020304" pitchFamily="18" charset="0"/>
              </a:rPr>
              <a:t>数据库构建和</a:t>
            </a:r>
            <a:r>
              <a:rPr lang="en-US" altLang="zh-CN" sz="2800" dirty="0">
                <a:latin typeface="汉仪大宋简" panose="02010609000101010101" pitchFamily="49" charset="-122"/>
                <a:ea typeface="汉仪大宋简" panose="02010609000101010101" pitchFamily="49" charset="-122"/>
                <a:cs typeface="Times New Roman" panose="02020603050405020304" pitchFamily="18" charset="0"/>
              </a:rPr>
              <a:t>Web</a:t>
            </a:r>
            <a:r>
              <a:rPr lang="zh-CN" altLang="en-US" sz="2800" dirty="0">
                <a:latin typeface="汉仪大宋简" panose="02010609000101010101" pitchFamily="49" charset="-122"/>
                <a:ea typeface="汉仪大宋简" panose="02010609000101010101" pitchFamily="49" charset="-122"/>
                <a:cs typeface="Times New Roman" panose="02020603050405020304" pitchFamily="18" charset="0"/>
              </a:rPr>
              <a:t>可视化</a:t>
            </a:r>
            <a:endParaRPr lang="en-US" altLang="zh-CN" sz="2800" dirty="0">
              <a:latin typeface="汉仪大宋简" panose="02010609000101010101" pitchFamily="49" charset="-122"/>
              <a:ea typeface="汉仪大宋简" panose="0201060900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按照已有的数据库架构完成数据库构建，并结合</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Django</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kern="100" dirty="0" err="1">
                <a:latin typeface="Times New Roman" panose="02020603050405020304" pitchFamily="18" charset="0"/>
                <a:ea typeface="宋体" panose="02010600030101010101" pitchFamily="2" charset="-122"/>
                <a:cs typeface="Times New Roman" panose="02020603050405020304" pitchFamily="18" charset="0"/>
              </a:rPr>
              <a:t>Echarts</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完成</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Web</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界面的可视化设计。</a:t>
            </a:r>
            <a:endParaRPr lang="zh-CN"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10"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11" name="文本框 10"/>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小组成员及分工</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分工安排</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6" name="图形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Tree>
    <p:extLst>
      <p:ext uri="{BB962C8B-B14F-4D97-AF65-F5344CB8AC3E}">
        <p14:creationId xmlns:p14="http://schemas.microsoft.com/office/powerpoint/2010/main" val="327987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5073650" y="1676488"/>
              <a:ext cx="2438400"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rPr>
                <a:t>02</a:t>
              </a:r>
              <a:endParaRPr kumimoji="0" lang="zh-CN" altLang="en-US"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endParaRPr>
            </a:p>
          </p:txBody>
        </p:sp>
        <p:sp>
          <p:nvSpPr>
            <p:cNvPr id="14" name="文本占位符 7"/>
            <p:cNvSpPr txBox="1"/>
            <p:nvPr/>
          </p:nvSpPr>
          <p:spPr>
            <a:xfrm>
              <a:off x="2103460" y="2895303"/>
              <a:ext cx="7985081" cy="53369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rPr>
                <a:t>选题的背景与意义</a:t>
              </a:r>
              <a:endPar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endParaRPr>
            </a:p>
          </p:txBody>
        </p:sp>
        <p:sp>
          <p:nvSpPr>
            <p:cNvPr id="15" name="文本占位符 8"/>
            <p:cNvSpPr txBox="1"/>
            <p:nvPr/>
          </p:nvSpPr>
          <p:spPr>
            <a:xfrm>
              <a:off x="1579481" y="3556809"/>
              <a:ext cx="9033038" cy="61725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dirty="0">
                  <a:solidFill>
                    <a:srgbClr val="7E0C6E"/>
                  </a:solidFill>
                  <a:latin typeface="方正粗黑宋简体" panose="02000000000000000000" pitchFamily="2" charset="-122"/>
                  <a:ea typeface="方正粗黑宋简体" panose="02000000000000000000" pitchFamily="2" charset="-122"/>
                  <a:sym typeface="Forte" panose="03060902040502070203" charset="0"/>
                </a:rPr>
                <a:t>The Background and Significance of the Topic Selection</a:t>
              </a:r>
              <a:endParaRPr kumimoji="0" lang="en-US" altLang="zh-CN" sz="20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endParaRPr>
            </a:p>
          </p:txBody>
        </p:sp>
        <p:pic>
          <p:nvPicPr>
            <p:cNvPr id="2" name="图片 1" descr="3cfe46623ec260e3ddb66073058786c"/>
            <p:cNvPicPr>
              <a:picLocks noChangeAspect="1"/>
            </p:cNvPicPr>
            <p:nvPr>
              <p:custDataLst>
                <p:tags r:id="rId1"/>
              </p:custDataLst>
            </p:nvPr>
          </p:nvPicPr>
          <p:blipFill>
            <a:blip r:embed="rId5"/>
            <a:stretch>
              <a:fillRect/>
            </a:stretch>
          </p:blipFill>
          <p:spPr>
            <a:xfrm>
              <a:off x="132714" y="140970"/>
              <a:ext cx="1267870" cy="1260000"/>
            </a:xfrm>
            <a:prstGeom prst="rect">
              <a:avLst/>
            </a:prstGeom>
          </p:spPr>
        </p:pic>
        <p:pic>
          <p:nvPicPr>
            <p:cNvPr id="7" name="图形 6"/>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37967"/>
            <a:stretch>
              <a:fillRect/>
            </a:stretch>
          </p:blipFill>
          <p:spPr>
            <a:xfrm>
              <a:off x="11010265" y="4869180"/>
              <a:ext cx="1181735" cy="1905000"/>
            </a:xfrm>
            <a:prstGeom prst="rect">
              <a:avLst/>
            </a:prstGeom>
          </p:spPr>
        </p:pic>
      </p:grpSp>
      <p:pic>
        <p:nvPicPr>
          <p:cNvPr id="4" name="图片 3">
            <a:extLst>
              <a:ext uri="{FF2B5EF4-FFF2-40B4-BE49-F238E27FC236}">
                <a16:creationId xmlns:a16="http://schemas.microsoft.com/office/drawing/2014/main" id="{9609AF7C-930A-1AB6-D0CD-707E32F564B0}"/>
              </a:ext>
            </a:extLst>
          </p:cNvPr>
          <p:cNvPicPr>
            <a:picLocks noChangeAspect="1"/>
          </p:cNvPicPr>
          <p:nvPr/>
        </p:nvPicPr>
        <p:blipFill rotWithShape="1">
          <a:blip r:embed="rId8">
            <a:extLst>
              <a:ext uri="{28A0092B-C50C-407E-A947-70E740481C1C}">
                <a14:useLocalDpi xmlns:a14="http://schemas.microsoft.com/office/drawing/2010/main" val="0"/>
              </a:ext>
            </a:extLst>
          </a:blip>
          <a:srcRect r="79424"/>
          <a:stretch/>
        </p:blipFill>
        <p:spPr>
          <a:xfrm>
            <a:off x="9905237" y="211369"/>
            <a:ext cx="2210055" cy="998759"/>
          </a:xfrm>
          <a:prstGeom prst="rect">
            <a:avLst/>
          </a:prstGeom>
        </p:spPr>
      </p:pic>
    </p:spTree>
    <p:extLst>
      <p:ext uri="{BB962C8B-B14F-4D97-AF65-F5344CB8AC3E}">
        <p14:creationId xmlns:p14="http://schemas.microsoft.com/office/powerpoint/2010/main" val="645465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
            <a:ext cx="12206517" cy="7053945"/>
            <a:chOff x="0" y="-1"/>
            <a:chExt cx="12206517" cy="7053945"/>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8195" t="2553" r="13329" b="12196"/>
            <a:stretch>
              <a:fillRect/>
            </a:stretch>
          </p:blipFill>
          <p:spPr>
            <a:xfrm>
              <a:off x="0" y="1"/>
              <a:ext cx="12206517" cy="7053943"/>
            </a:xfrm>
            <a:custGeom>
              <a:avLst/>
              <a:gdLst>
                <a:gd name="connsiteX0" fmla="*/ 0 w 6103258"/>
                <a:gd name="connsiteY0" fmla="*/ 0 h 3526971"/>
                <a:gd name="connsiteX1" fmla="*/ 6103258 w 6103258"/>
                <a:gd name="connsiteY1" fmla="*/ 0 h 3526971"/>
                <a:gd name="connsiteX2" fmla="*/ 6103258 w 6103258"/>
                <a:gd name="connsiteY2" fmla="*/ 3526971 h 3526971"/>
                <a:gd name="connsiteX3" fmla="*/ 0 w 6103258"/>
                <a:gd name="connsiteY3" fmla="*/ 3526971 h 3526971"/>
              </a:gdLst>
              <a:ahLst/>
              <a:cxnLst>
                <a:cxn ang="0">
                  <a:pos x="connsiteX0" y="connsiteY0"/>
                </a:cxn>
                <a:cxn ang="0">
                  <a:pos x="connsiteX1" y="connsiteY1"/>
                </a:cxn>
                <a:cxn ang="0">
                  <a:pos x="connsiteX2" y="connsiteY2"/>
                </a:cxn>
                <a:cxn ang="0">
                  <a:pos x="connsiteX3" y="connsiteY3"/>
                </a:cxn>
              </a:cxnLst>
              <a:rect l="l" t="t" r="r" b="b"/>
              <a:pathLst>
                <a:path w="6103258" h="3526971">
                  <a:moveTo>
                    <a:pt x="0" y="0"/>
                  </a:moveTo>
                  <a:lnTo>
                    <a:pt x="6103258" y="0"/>
                  </a:lnTo>
                  <a:lnTo>
                    <a:pt x="6103258" y="3526971"/>
                  </a:lnTo>
                  <a:lnTo>
                    <a:pt x="0" y="3526971"/>
                  </a:lnTo>
                  <a:close/>
                </a:path>
              </a:pathLst>
            </a:custGeom>
          </p:spPr>
        </p:pic>
        <p:sp>
          <p:nvSpPr>
            <p:cNvPr id="9"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605168" cy="594306"/>
              <a:chOff x="231775" y="217761"/>
              <a:chExt cx="9605168" cy="594306"/>
            </a:xfrm>
          </p:grpSpPr>
          <p:pic>
            <p:nvPicPr>
              <p:cNvPr id="5" name="图形 4"/>
              <p:cNvPicPr>
                <a:picLocks noChangeAspect="1"/>
              </p:cNvPicPr>
              <p:nvPr/>
            </p:nvPicPr>
            <p:blipFill>
              <a:blip r:embed="rId4"/>
              <a:stretch>
                <a:fillRect/>
              </a:stretch>
            </p:blipFill>
            <p:spPr>
              <a:xfrm>
                <a:off x="231775" y="217761"/>
                <a:ext cx="9278266" cy="594306"/>
              </a:xfrm>
              <a:prstGeom prst="rect">
                <a:avLst/>
              </a:prstGeom>
            </p:spPr>
          </p:pic>
          <p:sp>
            <p:nvSpPr>
              <p:cNvPr id="6" name="文本框 5"/>
              <p:cNvSpPr txBox="1"/>
              <p:nvPr/>
            </p:nvSpPr>
            <p:spPr>
              <a:xfrm>
                <a:off x="1507738" y="290380"/>
                <a:ext cx="8329205"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选题的背景与意义</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4" name="图形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sp>
        <p:nvSpPr>
          <p:cNvPr id="10" name="文本框 9"/>
          <p:cNvSpPr txBox="1"/>
          <p:nvPr/>
        </p:nvSpPr>
        <p:spPr>
          <a:xfrm>
            <a:off x="537646" y="1319970"/>
            <a:ext cx="11116709" cy="451681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第三方库函数：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编辑器通常通过</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静态分析和代码解析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来提供代码提示。对于Python的标准库，编辑器可以较好地支持代码提示，但对于第三方库，特别是一些较为复杂的库，编辑器可能</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无法准确地解析其中的函数和方法</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，导致代码提示失效。这是因为第三方库的代码结构复杂，或者库的代码并不是在编辑器环境下运行，因此编辑器无法获取到库的完整信息。</a:t>
            </a:r>
          </a:p>
          <a:p>
            <a:pPr marL="285750" indent="-28575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数据类型不明确：</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Python是一种</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动态类型语言</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，变量的数据类型通常在</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运行</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时确定，这种动态性给代码编辑器提供代码提示带来了一定的挑战。由于在编写代码时无法明确知道变量的具体数据类型，编辑器可能无法提供准确的代码提示。</a:t>
            </a:r>
          </a:p>
          <a:p>
            <a:pPr marL="285750" indent="-28575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代码解析问题：</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代码编辑器需要对Python代码进行</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解析和语义分析</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才能提供准确的代码提示。但是，由于Python是一种动态类型语言，代码解析可能会受到</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复杂的代码结构</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动态类型</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的影响，导致编辑器无法准确地分析代码，从而影响代码提示的准确性。</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
            <a:ext cx="12206517" cy="7053945"/>
            <a:chOff x="0" y="-1"/>
            <a:chExt cx="12206517" cy="7053945"/>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8195" t="2553" r="13329" b="12196"/>
            <a:stretch>
              <a:fillRect/>
            </a:stretch>
          </p:blipFill>
          <p:spPr>
            <a:xfrm>
              <a:off x="0" y="1"/>
              <a:ext cx="12206517" cy="7053943"/>
            </a:xfrm>
            <a:custGeom>
              <a:avLst/>
              <a:gdLst>
                <a:gd name="connsiteX0" fmla="*/ 0 w 6103258"/>
                <a:gd name="connsiteY0" fmla="*/ 0 h 3526971"/>
                <a:gd name="connsiteX1" fmla="*/ 6103258 w 6103258"/>
                <a:gd name="connsiteY1" fmla="*/ 0 h 3526971"/>
                <a:gd name="connsiteX2" fmla="*/ 6103258 w 6103258"/>
                <a:gd name="connsiteY2" fmla="*/ 3526971 h 3526971"/>
                <a:gd name="connsiteX3" fmla="*/ 0 w 6103258"/>
                <a:gd name="connsiteY3" fmla="*/ 3526971 h 3526971"/>
              </a:gdLst>
              <a:ahLst/>
              <a:cxnLst>
                <a:cxn ang="0">
                  <a:pos x="connsiteX0" y="connsiteY0"/>
                </a:cxn>
                <a:cxn ang="0">
                  <a:pos x="connsiteX1" y="connsiteY1"/>
                </a:cxn>
                <a:cxn ang="0">
                  <a:pos x="connsiteX2" y="connsiteY2"/>
                </a:cxn>
                <a:cxn ang="0">
                  <a:pos x="connsiteX3" y="connsiteY3"/>
                </a:cxn>
              </a:cxnLst>
              <a:rect l="l" t="t" r="r" b="b"/>
              <a:pathLst>
                <a:path w="6103258" h="3526971">
                  <a:moveTo>
                    <a:pt x="0" y="0"/>
                  </a:moveTo>
                  <a:lnTo>
                    <a:pt x="6103258" y="0"/>
                  </a:lnTo>
                  <a:lnTo>
                    <a:pt x="6103258" y="3526971"/>
                  </a:lnTo>
                  <a:lnTo>
                    <a:pt x="0" y="3526971"/>
                  </a:lnTo>
                  <a:close/>
                </a:path>
              </a:pathLst>
            </a:custGeom>
          </p:spPr>
        </p:pic>
        <p:sp>
          <p:nvSpPr>
            <p:cNvPr id="9"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605168" cy="594306"/>
              <a:chOff x="231775" y="217761"/>
              <a:chExt cx="9605168" cy="594306"/>
            </a:xfrm>
          </p:grpSpPr>
          <p:pic>
            <p:nvPicPr>
              <p:cNvPr id="5" name="图形 4"/>
              <p:cNvPicPr>
                <a:picLocks noChangeAspect="1"/>
              </p:cNvPicPr>
              <p:nvPr/>
            </p:nvPicPr>
            <p:blipFill>
              <a:blip r:embed="rId4"/>
              <a:stretch>
                <a:fillRect/>
              </a:stretch>
            </p:blipFill>
            <p:spPr>
              <a:xfrm>
                <a:off x="231775" y="217761"/>
                <a:ext cx="9278266" cy="594306"/>
              </a:xfrm>
              <a:prstGeom prst="rect">
                <a:avLst/>
              </a:prstGeom>
            </p:spPr>
          </p:pic>
          <p:sp>
            <p:nvSpPr>
              <p:cNvPr id="6" name="文本框 5"/>
              <p:cNvSpPr txBox="1"/>
              <p:nvPr/>
            </p:nvSpPr>
            <p:spPr>
              <a:xfrm>
                <a:off x="1507738" y="290380"/>
                <a:ext cx="8329205"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选题的背景与意义</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4" name="图形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sp>
        <p:nvSpPr>
          <p:cNvPr id="10" name="文本框 9"/>
          <p:cNvSpPr txBox="1"/>
          <p:nvPr/>
        </p:nvSpPr>
        <p:spPr>
          <a:xfrm>
            <a:off x="1293541" y="1915968"/>
            <a:ext cx="9604919" cy="2610010"/>
          </a:xfrm>
          <a:prstGeom prst="rect">
            <a:avLst/>
          </a:prstGeom>
          <a:noFill/>
        </p:spPr>
        <p:txBody>
          <a:bodyPr wrap="square" rtlCol="0">
            <a:spAutoFit/>
          </a:bodyPr>
          <a:lstStyle/>
          <a:p>
            <a:pPr>
              <a:lnSpc>
                <a:spcPct val="130000"/>
              </a:lnSpc>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解决方法</a:t>
            </a:r>
            <a:endParaRPr lang="en-US" altLang="zh-CN" sz="2800" dirty="0">
              <a:latin typeface="Times New Roman" panose="02020603050405020304" pitchFamily="18" charset="0"/>
              <a:ea typeface="汉仪大宋简" panose="02010609000101010101" pitchFamily="49" charset="-122"/>
              <a:cs typeface="Times New Roman" panose="02020603050405020304" pitchFamily="18" charset="0"/>
            </a:endParaRPr>
          </a:p>
          <a:p>
            <a:pPr>
              <a:lnSpc>
                <a:spcPct val="13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Python 3.5及以上版本支持类型提示，即在代码中</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显式地指定变量的数据类型</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。使用类型提示可以帮助编辑器更好地理解代码，从而提供准确的代码提示</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例如：</a:t>
            </a:r>
          </a:p>
          <a:p>
            <a:pPr algn="ctr">
              <a:lnSpc>
                <a:spcPct val="13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def add(a: int, b: int)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&gt; int:</a:t>
            </a:r>
          </a:p>
          <a:p>
            <a:pPr algn="ctr">
              <a:lnSpc>
                <a:spcPct val="13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return a + b</a:t>
            </a:r>
          </a:p>
          <a:p>
            <a:pPr algn="l">
              <a:lnSpc>
                <a:spcPct val="13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使用类型提示后，编辑器可以知道函数add的参数和返回值都是整数类型。</a:t>
            </a:r>
          </a:p>
        </p:txBody>
      </p:sp>
      <p:sp>
        <p:nvSpPr>
          <p:cNvPr id="11" name="矩形 10">
            <a:extLst>
              <a:ext uri="{FF2B5EF4-FFF2-40B4-BE49-F238E27FC236}">
                <a16:creationId xmlns:a16="http://schemas.microsoft.com/office/drawing/2014/main" id="{A8B35774-8675-609E-18E4-02F88BC70EA2}"/>
              </a:ext>
            </a:extLst>
          </p:cNvPr>
          <p:cNvSpPr/>
          <p:nvPr/>
        </p:nvSpPr>
        <p:spPr>
          <a:xfrm rot="20739983">
            <a:off x="6964753" y="3409508"/>
            <a:ext cx="3319820" cy="1446550"/>
          </a:xfrm>
          <a:prstGeom prst="rect">
            <a:avLst/>
          </a:prstGeom>
          <a:noFill/>
          <a:ln w="57150">
            <a:solidFill>
              <a:srgbClr val="C00000"/>
            </a:solidFill>
          </a:ln>
        </p:spPr>
        <p:txBody>
          <a:bodyPr wrap="square" lIns="91440" tIns="45720" rIns="91440" bIns="45720">
            <a:spAutoFit/>
          </a:bodyPr>
          <a:lstStyle/>
          <a:p>
            <a:pPr algn="ctr"/>
            <a:r>
              <a:rPr lang="zh-CN" altLang="en-US" sz="8800" b="0" cap="none" spc="0" dirty="0">
                <a:ln w="0"/>
                <a:solidFill>
                  <a:srgbClr val="C00000"/>
                </a:solidFill>
                <a:effectLst>
                  <a:outerShdw blurRad="38100" dist="25400" dir="5400000" algn="ctr" rotWithShape="0">
                    <a:srgbClr val="6E747A">
                      <a:alpha val="43000"/>
                    </a:srgbClr>
                  </a:outerShdw>
                </a:effectLst>
                <a:latin typeface="方正小标宋简体" panose="02000000000000000000" pitchFamily="2" charset="-122"/>
                <a:ea typeface="方正小标宋简体" panose="02000000000000000000" pitchFamily="2" charset="-122"/>
              </a:rPr>
              <a:t>麻烦</a:t>
            </a:r>
          </a:p>
        </p:txBody>
      </p:sp>
    </p:spTree>
    <p:extLst>
      <p:ext uri="{BB962C8B-B14F-4D97-AF65-F5344CB8AC3E}">
        <p14:creationId xmlns:p14="http://schemas.microsoft.com/office/powerpoint/2010/main" val="191102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
            <a:ext cx="12206517" cy="7053945"/>
            <a:chOff x="0" y="-1"/>
            <a:chExt cx="12206517" cy="7053945"/>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8195" t="2553" r="13329" b="12196"/>
            <a:stretch>
              <a:fillRect/>
            </a:stretch>
          </p:blipFill>
          <p:spPr>
            <a:xfrm>
              <a:off x="0" y="1"/>
              <a:ext cx="12206517" cy="7053943"/>
            </a:xfrm>
            <a:custGeom>
              <a:avLst/>
              <a:gdLst>
                <a:gd name="connsiteX0" fmla="*/ 0 w 6103258"/>
                <a:gd name="connsiteY0" fmla="*/ 0 h 3526971"/>
                <a:gd name="connsiteX1" fmla="*/ 6103258 w 6103258"/>
                <a:gd name="connsiteY1" fmla="*/ 0 h 3526971"/>
                <a:gd name="connsiteX2" fmla="*/ 6103258 w 6103258"/>
                <a:gd name="connsiteY2" fmla="*/ 3526971 h 3526971"/>
                <a:gd name="connsiteX3" fmla="*/ 0 w 6103258"/>
                <a:gd name="connsiteY3" fmla="*/ 3526971 h 3526971"/>
              </a:gdLst>
              <a:ahLst/>
              <a:cxnLst>
                <a:cxn ang="0">
                  <a:pos x="connsiteX0" y="connsiteY0"/>
                </a:cxn>
                <a:cxn ang="0">
                  <a:pos x="connsiteX1" y="connsiteY1"/>
                </a:cxn>
                <a:cxn ang="0">
                  <a:pos x="connsiteX2" y="connsiteY2"/>
                </a:cxn>
                <a:cxn ang="0">
                  <a:pos x="connsiteX3" y="connsiteY3"/>
                </a:cxn>
              </a:cxnLst>
              <a:rect l="l" t="t" r="r" b="b"/>
              <a:pathLst>
                <a:path w="6103258" h="3526971">
                  <a:moveTo>
                    <a:pt x="0" y="0"/>
                  </a:moveTo>
                  <a:lnTo>
                    <a:pt x="6103258" y="0"/>
                  </a:lnTo>
                  <a:lnTo>
                    <a:pt x="6103258" y="3526971"/>
                  </a:lnTo>
                  <a:lnTo>
                    <a:pt x="0" y="3526971"/>
                  </a:lnTo>
                  <a:close/>
                </a:path>
              </a:pathLst>
            </a:custGeom>
          </p:spPr>
        </p:pic>
        <p:sp>
          <p:nvSpPr>
            <p:cNvPr id="9"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605168" cy="594306"/>
              <a:chOff x="231775" y="217761"/>
              <a:chExt cx="9605168" cy="594306"/>
            </a:xfrm>
          </p:grpSpPr>
          <p:pic>
            <p:nvPicPr>
              <p:cNvPr id="5" name="图形 4"/>
              <p:cNvPicPr>
                <a:picLocks noChangeAspect="1"/>
              </p:cNvPicPr>
              <p:nvPr/>
            </p:nvPicPr>
            <p:blipFill>
              <a:blip r:embed="rId4"/>
              <a:stretch>
                <a:fillRect/>
              </a:stretch>
            </p:blipFill>
            <p:spPr>
              <a:xfrm>
                <a:off x="231775" y="217761"/>
                <a:ext cx="9278266" cy="594306"/>
              </a:xfrm>
              <a:prstGeom prst="rect">
                <a:avLst/>
              </a:prstGeom>
            </p:spPr>
          </p:pic>
          <p:sp>
            <p:nvSpPr>
              <p:cNvPr id="6" name="文本框 5"/>
              <p:cNvSpPr txBox="1"/>
              <p:nvPr/>
            </p:nvSpPr>
            <p:spPr>
              <a:xfrm>
                <a:off x="1507738" y="290380"/>
                <a:ext cx="8329205"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选题的背景与意义</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4" name="图形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sp>
        <p:nvSpPr>
          <p:cNvPr id="10" name="文本框 9"/>
          <p:cNvSpPr txBox="1"/>
          <p:nvPr/>
        </p:nvSpPr>
        <p:spPr>
          <a:xfrm>
            <a:off x="516026" y="1208246"/>
            <a:ext cx="11159948" cy="5844683"/>
          </a:xfrm>
          <a:prstGeom prst="rect">
            <a:avLst/>
          </a:prstGeom>
          <a:noFill/>
        </p:spPr>
        <p:txBody>
          <a:bodyPr wrap="square" rtlCol="0">
            <a:noAutofit/>
          </a:bodyPr>
          <a:lstStyle/>
          <a:p>
            <a:pPr marL="285750" indent="-28575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提升开发效率：</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代码提示是开发过程中非常重要的辅助功能之一。通过这个项目，程序员</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不再需要手动借助type()函数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等方式来查看变量的数据类型，而是可以直接在编辑器中得到准确的代码提示，减少了不必要的转换和查阅工作，从而</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提高了开发效率</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改善编码体验：</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代码提示能够让程序员在编写代码时</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得到及时的反馈和提示</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避免了潜在的错误和调试过</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程。具有良好的代码提示功能可以使编码过程更加便捷高效，减少不必要的繁琐工作，</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提升编码体验</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p>
          <a:p>
            <a:pPr marL="285750" indent="-28575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支持自定义类型和函数：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这个项目不仅支持Python标准库和常用第三方库的代码提示，还</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支持自定义类和函数</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。这为团队开发和项目的特定需求提供了更灵活的</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扩展性</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定制化</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能力。</a:t>
            </a:r>
          </a:p>
          <a:p>
            <a:pPr marL="285750" indent="-285750">
              <a:lnSpc>
                <a:spcPct val="130000"/>
              </a:lnSpc>
              <a:buFont typeface="Arial" panose="020B0604020202020204" pitchFamily="34" charset="0"/>
              <a:buChar char="•"/>
            </a:pPr>
            <a:r>
              <a:rPr lang="zh-CN" altLang="en-US" sz="2800" dirty="0">
                <a:latin typeface="Times New Roman" panose="02020603050405020304" pitchFamily="18" charset="0"/>
                <a:ea typeface="汉仪大宋简" panose="02010609000101010101" pitchFamily="49" charset="-122"/>
                <a:cs typeface="Times New Roman" panose="02020603050405020304" pitchFamily="18" charset="0"/>
              </a:rPr>
              <a:t>利用图数据库技术：</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Neo4j是一种流行的图数据库，其优势在于能够高效地处理复杂的关系和查询。通过将Python代码中的类、函数、方法、命名空间和它们之间的关系存储在Neo4j数据库中，可以实现</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更智能、更灵活</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的</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代码提示</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zh-CN" altLang="en-US" sz="2000" b="1" dirty="0">
                <a:solidFill>
                  <a:srgbClr val="7E0C6E"/>
                </a:solidFill>
                <a:latin typeface="Times New Roman" panose="02020603050405020304" pitchFamily="18" charset="0"/>
                <a:ea typeface="宋体" panose="02010600030101010101" pitchFamily="2" charset="-122"/>
                <a:cs typeface="Times New Roman" panose="02020603050405020304" pitchFamily="18" charset="0"/>
              </a:rPr>
              <a:t>上下文推测</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，为程序员提供更全面的开发支持。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73}"/>
</p:tagLst>
</file>

<file path=ppt/tags/tag6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73}"/>
</p:tagLst>
</file>

<file path=ppt/tags/tag6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73}"/>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73}"/>
</p:tagLst>
</file>

<file path=ppt/tags/tag8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73}"/>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7E0C6E"/>
      </a:accent1>
      <a:accent2>
        <a:srgbClr val="983D8B"/>
      </a:accent2>
      <a:accent3>
        <a:srgbClr val="B26DA8"/>
      </a:accent3>
      <a:accent4>
        <a:srgbClr val="A00072"/>
      </a:accent4>
      <a:accent5>
        <a:srgbClr val="AD1798"/>
      </a:accent5>
      <a:accent6>
        <a:srgbClr val="D84D91"/>
      </a:accent6>
      <a:hlink>
        <a:srgbClr val="B26DA8"/>
      </a:hlink>
      <a:folHlink>
        <a:srgbClr val="CB9EC5"/>
      </a:folHlink>
    </a:clrScheme>
    <a:fontScheme name="全微软雅黑">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第一PPT，www.1ppt.com">
  <a:themeElements>
    <a:clrScheme name="自定义 2">
      <a:dk1>
        <a:sysClr val="windowText" lastClr="000000"/>
      </a:dk1>
      <a:lt1>
        <a:sysClr val="window" lastClr="FFFFFF"/>
      </a:lt1>
      <a:dk2>
        <a:srgbClr val="3F3F3F"/>
      </a:dk2>
      <a:lt2>
        <a:srgbClr val="E3DED1"/>
      </a:lt2>
      <a:accent1>
        <a:srgbClr val="00582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2190</TotalTime>
  <Words>2749</Words>
  <Application>Microsoft Office PowerPoint</Application>
  <PresentationFormat>宽屏</PresentationFormat>
  <Paragraphs>206</Paragraphs>
  <Slides>30</Slides>
  <Notes>28</Notes>
  <HiddenSlides>0</HiddenSlides>
  <MMClips>0</MMClips>
  <ScaleCrop>false</ScaleCrop>
  <HeadingPairs>
    <vt:vector size="6" baseType="variant">
      <vt:variant>
        <vt:lpstr>已用的字体</vt:lpstr>
      </vt:variant>
      <vt:variant>
        <vt:i4>21</vt:i4>
      </vt:variant>
      <vt:variant>
        <vt:lpstr>主题</vt:lpstr>
      </vt:variant>
      <vt:variant>
        <vt:i4>6</vt:i4>
      </vt:variant>
      <vt:variant>
        <vt:lpstr>幻灯片标题</vt:lpstr>
      </vt:variant>
      <vt:variant>
        <vt:i4>30</vt:i4>
      </vt:variant>
    </vt:vector>
  </HeadingPairs>
  <TitlesOfParts>
    <vt:vector size="57" baseType="lpstr">
      <vt:lpstr>方正小标宋简体</vt:lpstr>
      <vt:lpstr>Arial Black</vt:lpstr>
      <vt:lpstr>方正仿郭简体</vt:lpstr>
      <vt:lpstr>Calibri</vt:lpstr>
      <vt:lpstr>Times New Roman</vt:lpstr>
      <vt:lpstr>等线 Light</vt:lpstr>
      <vt:lpstr>华文行楷</vt:lpstr>
      <vt:lpstr>华文新魏</vt:lpstr>
      <vt:lpstr>Wingdings</vt:lpstr>
      <vt:lpstr>华文中宋</vt:lpstr>
      <vt:lpstr>汉仪大宋简</vt:lpstr>
      <vt:lpstr>等线</vt:lpstr>
      <vt:lpstr>方正魏碑简体</vt:lpstr>
      <vt:lpstr>Calibri Light</vt:lpstr>
      <vt:lpstr>幼圆</vt:lpstr>
      <vt:lpstr>微软雅黑</vt:lpstr>
      <vt:lpstr>Arial</vt:lpstr>
      <vt:lpstr>Wingdings 2</vt:lpstr>
      <vt:lpstr>宋体</vt:lpstr>
      <vt:lpstr>方正粗黑宋简体</vt:lpstr>
      <vt:lpstr>Forte</vt:lpstr>
      <vt:lpstr>1_Office 主题</vt:lpstr>
      <vt:lpstr>Office 主题</vt:lpstr>
      <vt:lpstr>2_Office 主题</vt:lpstr>
      <vt:lpstr>第一PPT，www.1ppt.com</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XiuMing Liu</dc:creator>
  <cp:lastModifiedBy>XiuMing Liu</cp:lastModifiedBy>
  <cp:revision>22</cp:revision>
  <dcterms:created xsi:type="dcterms:W3CDTF">2023-05-23T08:48:21Z</dcterms:created>
  <dcterms:modified xsi:type="dcterms:W3CDTF">2023-07-21T05:46:15Z</dcterms:modified>
</cp:coreProperties>
</file>